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92" r:id="rId2"/>
    <p:sldMasterId id="2147483784" r:id="rId3"/>
    <p:sldMasterId id="2147483837" r:id="rId4"/>
  </p:sldMasterIdLst>
  <p:notesMasterIdLst>
    <p:notesMasterId r:id="rId63"/>
  </p:notesMasterIdLst>
  <p:handoutMasterIdLst>
    <p:handoutMasterId r:id="rId64"/>
  </p:handoutMasterIdLst>
  <p:sldIdLst>
    <p:sldId id="262" r:id="rId5"/>
    <p:sldId id="607" r:id="rId6"/>
    <p:sldId id="659" r:id="rId7"/>
    <p:sldId id="609" r:id="rId8"/>
    <p:sldId id="648" r:id="rId9"/>
    <p:sldId id="370" r:id="rId10"/>
    <p:sldId id="660" r:id="rId11"/>
    <p:sldId id="608" r:id="rId12"/>
    <p:sldId id="651" r:id="rId13"/>
    <p:sldId id="611" r:id="rId14"/>
    <p:sldId id="661" r:id="rId15"/>
    <p:sldId id="410" r:id="rId16"/>
    <p:sldId id="408" r:id="rId17"/>
    <p:sldId id="662" r:id="rId18"/>
    <p:sldId id="411" r:id="rId19"/>
    <p:sldId id="303" r:id="rId20"/>
    <p:sldId id="414" r:id="rId21"/>
    <p:sldId id="663" r:id="rId22"/>
    <p:sldId id="610" r:id="rId23"/>
    <p:sldId id="650" r:id="rId24"/>
    <p:sldId id="599" r:id="rId25"/>
    <p:sldId id="413" r:id="rId26"/>
    <p:sldId id="666" r:id="rId27"/>
    <p:sldId id="619" r:id="rId28"/>
    <p:sldId id="894" r:id="rId29"/>
    <p:sldId id="895" r:id="rId30"/>
    <p:sldId id="896" r:id="rId31"/>
    <p:sldId id="897" r:id="rId32"/>
    <p:sldId id="898" r:id="rId33"/>
    <p:sldId id="667" r:id="rId34"/>
    <p:sldId id="429" r:id="rId35"/>
    <p:sldId id="627" r:id="rId36"/>
    <p:sldId id="628" r:id="rId37"/>
    <p:sldId id="668" r:id="rId38"/>
    <p:sldId id="900" r:id="rId39"/>
    <p:sldId id="901" r:id="rId40"/>
    <p:sldId id="902" r:id="rId41"/>
    <p:sldId id="903" r:id="rId42"/>
    <p:sldId id="899" r:id="rId43"/>
    <p:sldId id="904" r:id="rId44"/>
    <p:sldId id="638" r:id="rId45"/>
    <p:sldId id="639" r:id="rId46"/>
    <p:sldId id="640" r:id="rId47"/>
    <p:sldId id="585" r:id="rId48"/>
    <p:sldId id="652" r:id="rId49"/>
    <p:sldId id="905" r:id="rId50"/>
    <p:sldId id="664" r:id="rId51"/>
    <p:sldId id="315" r:id="rId52"/>
    <p:sldId id="906" r:id="rId53"/>
    <p:sldId id="907" r:id="rId54"/>
    <p:sldId id="908" r:id="rId55"/>
    <p:sldId id="909" r:id="rId56"/>
    <p:sldId id="665" r:id="rId57"/>
    <p:sldId id="587" r:id="rId58"/>
    <p:sldId id="644" r:id="rId59"/>
    <p:sldId id="654" r:id="rId60"/>
    <p:sldId id="646" r:id="rId61"/>
    <p:sldId id="893" r:id="rId62"/>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5C9E"/>
    <a:srgbClr val="CC0099"/>
    <a:srgbClr val="FFFFFF"/>
    <a:srgbClr val="8FAADC"/>
    <a:srgbClr val="A9D18E"/>
    <a:srgbClr val="FDC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52785" autoAdjust="0"/>
  </p:normalViewPr>
  <p:slideViewPr>
    <p:cSldViewPr snapToGrid="0" snapToObjects="1">
      <p:cViewPr varScale="1">
        <p:scale>
          <a:sx n="58" d="100"/>
          <a:sy n="58" d="100"/>
        </p:scale>
        <p:origin x="2868" y="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75" d="100"/>
          <a:sy n="75" d="100"/>
        </p:scale>
        <p:origin x="403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BCE74-E9AA-4948-A6D1-AA137B417A46}"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fr-FR"/>
        </a:p>
      </dgm:t>
    </dgm:pt>
    <dgm:pt modelId="{7A3E5E76-39A4-4C54-A637-3A8E7F37BA97}">
      <dgm:prSet phldrT="[Texte]" custT="1"/>
      <dgm:spPr>
        <a:solidFill>
          <a:srgbClr val="3A88A3"/>
        </a:solidFill>
      </dgm:spPr>
      <dgm:t>
        <a:bodyPr/>
        <a:lstStyle/>
        <a:p>
          <a:r>
            <a:rPr lang="fr-FR" sz="2600" dirty="0"/>
            <a:t>Décrire et valoriser les compétences acquises</a:t>
          </a:r>
        </a:p>
      </dgm:t>
    </dgm:pt>
    <dgm:pt modelId="{299FDF10-D464-4CB9-AEC2-34E7448C77D3}" type="parTrans" cxnId="{532C2E3D-BCA2-4BA7-818D-F11298841322}">
      <dgm:prSet/>
      <dgm:spPr/>
      <dgm:t>
        <a:bodyPr/>
        <a:lstStyle/>
        <a:p>
          <a:endParaRPr lang="fr-FR"/>
        </a:p>
      </dgm:t>
    </dgm:pt>
    <dgm:pt modelId="{E636F31C-6DC7-43E6-AD56-06B190C4D4ED}" type="sibTrans" cxnId="{532C2E3D-BCA2-4BA7-818D-F11298841322}">
      <dgm:prSet/>
      <dgm:spPr/>
      <dgm:t>
        <a:bodyPr/>
        <a:lstStyle/>
        <a:p>
          <a:endParaRPr lang="fr-FR"/>
        </a:p>
      </dgm:t>
    </dgm:pt>
    <dgm:pt modelId="{8E6699CA-61BD-4C96-89AE-4485B89B53B8}">
      <dgm:prSet phldrT="[Texte]" custT="1"/>
      <dgm:spPr>
        <a:solidFill>
          <a:srgbClr val="3A88A3"/>
        </a:solidFill>
      </dgm:spPr>
      <dgm:t>
        <a:bodyPr/>
        <a:lstStyle/>
        <a:p>
          <a:r>
            <a:rPr lang="fr-FR" sz="2600" dirty="0"/>
            <a:t>Gage de qualité et reconnaissance : outils CE, processus de Bologne</a:t>
          </a:r>
        </a:p>
      </dgm:t>
    </dgm:pt>
    <dgm:pt modelId="{D236C197-5ADD-44B4-9C36-C783D6F62D50}" type="parTrans" cxnId="{76504D55-AFF2-454F-8CF9-52067EE23CE0}">
      <dgm:prSet/>
      <dgm:spPr/>
      <dgm:t>
        <a:bodyPr/>
        <a:lstStyle/>
        <a:p>
          <a:endParaRPr lang="fr-FR"/>
        </a:p>
      </dgm:t>
    </dgm:pt>
    <dgm:pt modelId="{1C12EEED-6F59-4C46-A9A4-877A7BB466BE}" type="sibTrans" cxnId="{76504D55-AFF2-454F-8CF9-52067EE23CE0}">
      <dgm:prSet/>
      <dgm:spPr/>
      <dgm:t>
        <a:bodyPr/>
        <a:lstStyle/>
        <a:p>
          <a:endParaRPr lang="fr-FR"/>
        </a:p>
      </dgm:t>
    </dgm:pt>
    <dgm:pt modelId="{9E75F594-E54D-4FC9-A67E-5188D84FE816}">
      <dgm:prSet/>
      <dgm:spPr>
        <a:solidFill>
          <a:srgbClr val="3A88A3"/>
        </a:solidFill>
      </dgm:spPr>
      <dgm:t>
        <a:bodyPr/>
        <a:lstStyle/>
        <a:p>
          <a:r>
            <a:rPr lang="fr-FR" dirty="0"/>
            <a:t>Renforcer l’employabilité des diplômés ( A quoi sert le diplôme?)</a:t>
          </a:r>
        </a:p>
      </dgm:t>
    </dgm:pt>
    <dgm:pt modelId="{E9993960-79E9-43FE-9639-BD6374AB1C2D}" type="parTrans" cxnId="{6121B97E-9DEB-4D48-A16F-2BE65F8AB415}">
      <dgm:prSet/>
      <dgm:spPr/>
      <dgm:t>
        <a:bodyPr/>
        <a:lstStyle/>
        <a:p>
          <a:endParaRPr lang="fr-FR"/>
        </a:p>
      </dgm:t>
    </dgm:pt>
    <dgm:pt modelId="{D23AB86C-F78A-4B10-B21B-81ACD824E661}" type="sibTrans" cxnId="{6121B97E-9DEB-4D48-A16F-2BE65F8AB415}">
      <dgm:prSet/>
      <dgm:spPr/>
      <dgm:t>
        <a:bodyPr/>
        <a:lstStyle/>
        <a:p>
          <a:endParaRPr lang="fr-FR"/>
        </a:p>
      </dgm:t>
    </dgm:pt>
    <dgm:pt modelId="{F5A18814-73D2-4B00-AB4A-1AAE1ACB5033}">
      <dgm:prSet/>
      <dgm:spPr>
        <a:solidFill>
          <a:srgbClr val="3A88A3"/>
        </a:solidFill>
      </dgm:spPr>
      <dgm:t>
        <a:bodyPr/>
        <a:lstStyle/>
        <a:p>
          <a:r>
            <a:rPr lang="fr-FR" dirty="0"/>
            <a:t>Se mettre en conformité avec le cadre législatif national</a:t>
          </a:r>
        </a:p>
      </dgm:t>
    </dgm:pt>
    <dgm:pt modelId="{29734AA3-8BCC-4B0D-8D4B-D8409F0C046A}" type="parTrans" cxnId="{9F78861D-E43C-4C46-A39A-16CA09B83AAE}">
      <dgm:prSet/>
      <dgm:spPr/>
      <dgm:t>
        <a:bodyPr/>
        <a:lstStyle/>
        <a:p>
          <a:endParaRPr lang="fr-FR"/>
        </a:p>
      </dgm:t>
    </dgm:pt>
    <dgm:pt modelId="{40B622E9-0FCC-4DD8-825A-711FBDE5FB61}" type="sibTrans" cxnId="{9F78861D-E43C-4C46-A39A-16CA09B83AAE}">
      <dgm:prSet/>
      <dgm:spPr/>
      <dgm:t>
        <a:bodyPr/>
        <a:lstStyle/>
        <a:p>
          <a:endParaRPr lang="fr-FR"/>
        </a:p>
      </dgm:t>
    </dgm:pt>
    <dgm:pt modelId="{E0A2AD64-C9F3-44F8-9E6B-C3B43ACD8D0F}">
      <dgm:prSet custT="1"/>
      <dgm:spPr>
        <a:solidFill>
          <a:srgbClr val="3A88A3"/>
        </a:solidFill>
      </dgm:spPr>
      <dgm:t>
        <a:bodyPr/>
        <a:lstStyle/>
        <a:p>
          <a:r>
            <a:rPr lang="fr-FR" sz="2600" dirty="0"/>
            <a:t>Accroitre la transparence des compétences et des qualifications</a:t>
          </a:r>
        </a:p>
      </dgm:t>
    </dgm:pt>
    <dgm:pt modelId="{B089EB21-A535-470C-8974-956614ED89AB}" type="parTrans" cxnId="{B29E074B-B53A-4FC5-A1C5-533306CC651F}">
      <dgm:prSet/>
      <dgm:spPr/>
      <dgm:t>
        <a:bodyPr/>
        <a:lstStyle/>
        <a:p>
          <a:endParaRPr lang="fr-FR"/>
        </a:p>
      </dgm:t>
    </dgm:pt>
    <dgm:pt modelId="{43967670-CE97-4413-8C2B-A554787F920C}" type="sibTrans" cxnId="{B29E074B-B53A-4FC5-A1C5-533306CC651F}">
      <dgm:prSet/>
      <dgm:spPr/>
      <dgm:t>
        <a:bodyPr/>
        <a:lstStyle/>
        <a:p>
          <a:endParaRPr lang="fr-FR"/>
        </a:p>
      </dgm:t>
    </dgm:pt>
    <dgm:pt modelId="{D739156F-0356-4A9B-ABBA-20E23F2F157A}">
      <dgm:prSet custT="1"/>
      <dgm:spPr>
        <a:solidFill>
          <a:srgbClr val="3A88A3"/>
        </a:solidFill>
      </dgm:spPr>
      <dgm:t>
        <a:bodyPr/>
        <a:lstStyle/>
        <a:p>
          <a:r>
            <a:rPr lang="fr-FR" sz="2600" dirty="0"/>
            <a:t>Reconnaitre les acquis extracurriculaires (compétences transversales)</a:t>
          </a:r>
        </a:p>
      </dgm:t>
    </dgm:pt>
    <dgm:pt modelId="{3CDB0E1D-5599-4C3A-B9BE-8DF639378F8C}" type="parTrans" cxnId="{A6113491-C79B-49C1-9007-0DB5773FE6EB}">
      <dgm:prSet/>
      <dgm:spPr/>
      <dgm:t>
        <a:bodyPr/>
        <a:lstStyle/>
        <a:p>
          <a:endParaRPr lang="fr-FR"/>
        </a:p>
      </dgm:t>
    </dgm:pt>
    <dgm:pt modelId="{0F5F0955-8873-4696-9E89-952706ED6FBA}" type="sibTrans" cxnId="{A6113491-C79B-49C1-9007-0DB5773FE6EB}">
      <dgm:prSet/>
      <dgm:spPr/>
      <dgm:t>
        <a:bodyPr/>
        <a:lstStyle/>
        <a:p>
          <a:endParaRPr lang="fr-FR"/>
        </a:p>
      </dgm:t>
    </dgm:pt>
    <dgm:pt modelId="{34EC9E4F-E17C-4A02-A692-41CC3A1210D7}" type="pres">
      <dgm:prSet presAssocID="{08EBCE74-E9AA-4948-A6D1-AA137B417A46}" presName="Name0" presStyleCnt="0">
        <dgm:presLayoutVars>
          <dgm:chMax val="7"/>
          <dgm:chPref val="7"/>
          <dgm:dir/>
        </dgm:presLayoutVars>
      </dgm:prSet>
      <dgm:spPr/>
    </dgm:pt>
    <dgm:pt modelId="{5080A9F7-2952-4F00-ACDF-F9D9E00F9D4F}" type="pres">
      <dgm:prSet presAssocID="{08EBCE74-E9AA-4948-A6D1-AA137B417A46}" presName="Name1" presStyleCnt="0"/>
      <dgm:spPr/>
    </dgm:pt>
    <dgm:pt modelId="{EC629891-DC1A-4ECC-B5BC-E57CEC50C9FF}" type="pres">
      <dgm:prSet presAssocID="{08EBCE74-E9AA-4948-A6D1-AA137B417A46}" presName="cycle" presStyleCnt="0"/>
      <dgm:spPr/>
    </dgm:pt>
    <dgm:pt modelId="{6E679CD1-FBF3-4AE4-A888-8AF3C5E0898B}" type="pres">
      <dgm:prSet presAssocID="{08EBCE74-E9AA-4948-A6D1-AA137B417A46}" presName="srcNode" presStyleLbl="node1" presStyleIdx="0" presStyleCnt="6"/>
      <dgm:spPr/>
    </dgm:pt>
    <dgm:pt modelId="{317DBF7D-6AB7-4F5C-8D31-392467059F5C}" type="pres">
      <dgm:prSet presAssocID="{08EBCE74-E9AA-4948-A6D1-AA137B417A46}" presName="conn" presStyleLbl="parChTrans1D2" presStyleIdx="0" presStyleCnt="1"/>
      <dgm:spPr/>
    </dgm:pt>
    <dgm:pt modelId="{F000A008-CD40-41AD-A58C-9E56CCF82235}" type="pres">
      <dgm:prSet presAssocID="{08EBCE74-E9AA-4948-A6D1-AA137B417A46}" presName="extraNode" presStyleLbl="node1" presStyleIdx="0" presStyleCnt="6"/>
      <dgm:spPr/>
    </dgm:pt>
    <dgm:pt modelId="{B8A2A49A-3F81-411B-85FC-C0D6F582E9C4}" type="pres">
      <dgm:prSet presAssocID="{08EBCE74-E9AA-4948-A6D1-AA137B417A46}" presName="dstNode" presStyleLbl="node1" presStyleIdx="0" presStyleCnt="6"/>
      <dgm:spPr/>
    </dgm:pt>
    <dgm:pt modelId="{A5A94146-475C-44C1-86CC-BC4A5320D8F8}" type="pres">
      <dgm:prSet presAssocID="{7A3E5E76-39A4-4C54-A637-3A8E7F37BA97}" presName="text_1" presStyleLbl="node1" presStyleIdx="0" presStyleCnt="6">
        <dgm:presLayoutVars>
          <dgm:bulletEnabled val="1"/>
        </dgm:presLayoutVars>
      </dgm:prSet>
      <dgm:spPr/>
    </dgm:pt>
    <dgm:pt modelId="{E8CA985D-A5CB-4F47-A610-19963664F7F1}" type="pres">
      <dgm:prSet presAssocID="{7A3E5E76-39A4-4C54-A637-3A8E7F37BA97}" presName="accent_1" presStyleCnt="0"/>
      <dgm:spPr/>
    </dgm:pt>
    <dgm:pt modelId="{DE2CE2F5-CFEC-4A0A-8C3B-121BA02C5D14}" type="pres">
      <dgm:prSet presAssocID="{7A3E5E76-39A4-4C54-A637-3A8E7F37BA97}" presName="accentRepeatNode" presStyleLbl="solidFgAcc1" presStyleIdx="0" presStyleCnt="6"/>
      <dgm:spPr>
        <a:ln>
          <a:solidFill>
            <a:srgbClr val="3A88A3"/>
          </a:solidFill>
        </a:ln>
      </dgm:spPr>
    </dgm:pt>
    <dgm:pt modelId="{7C632BDF-3F59-4E18-ADB8-E46E1D5AD4D6}" type="pres">
      <dgm:prSet presAssocID="{D739156F-0356-4A9B-ABBA-20E23F2F157A}" presName="text_2" presStyleLbl="node1" presStyleIdx="1" presStyleCnt="6" custScaleX="100318">
        <dgm:presLayoutVars>
          <dgm:bulletEnabled val="1"/>
        </dgm:presLayoutVars>
      </dgm:prSet>
      <dgm:spPr/>
    </dgm:pt>
    <dgm:pt modelId="{F3AF0A8A-0BAF-433B-977B-FE78CCF9DD1E}" type="pres">
      <dgm:prSet presAssocID="{D739156F-0356-4A9B-ABBA-20E23F2F157A}" presName="accent_2" presStyleCnt="0"/>
      <dgm:spPr/>
    </dgm:pt>
    <dgm:pt modelId="{B8F6FC2F-1385-41B1-BC5D-CEA7E2389452}" type="pres">
      <dgm:prSet presAssocID="{D739156F-0356-4A9B-ABBA-20E23F2F157A}" presName="accentRepeatNode" presStyleLbl="solidFgAcc1" presStyleIdx="1" presStyleCnt="6"/>
      <dgm:spPr>
        <a:ln>
          <a:solidFill>
            <a:srgbClr val="3A88A3"/>
          </a:solidFill>
        </a:ln>
      </dgm:spPr>
    </dgm:pt>
    <dgm:pt modelId="{C27640A1-3CE2-4C6D-A555-12D734E4859E}" type="pres">
      <dgm:prSet presAssocID="{E0A2AD64-C9F3-44F8-9E6B-C3B43ACD8D0F}" presName="text_3" presStyleLbl="node1" presStyleIdx="2" presStyleCnt="6">
        <dgm:presLayoutVars>
          <dgm:bulletEnabled val="1"/>
        </dgm:presLayoutVars>
      </dgm:prSet>
      <dgm:spPr/>
    </dgm:pt>
    <dgm:pt modelId="{98757A4E-D7A7-4F8D-B846-2169CB3D7081}" type="pres">
      <dgm:prSet presAssocID="{E0A2AD64-C9F3-44F8-9E6B-C3B43ACD8D0F}" presName="accent_3" presStyleCnt="0"/>
      <dgm:spPr/>
    </dgm:pt>
    <dgm:pt modelId="{7DDF5D31-0DB8-487F-B133-78DCD99C470B}" type="pres">
      <dgm:prSet presAssocID="{E0A2AD64-C9F3-44F8-9E6B-C3B43ACD8D0F}" presName="accentRepeatNode" presStyleLbl="solidFgAcc1" presStyleIdx="2" presStyleCnt="6"/>
      <dgm:spPr>
        <a:ln>
          <a:solidFill>
            <a:srgbClr val="3A88A3"/>
          </a:solidFill>
        </a:ln>
      </dgm:spPr>
    </dgm:pt>
    <dgm:pt modelId="{9F0A75D4-45E8-4BD9-9119-E7B80B02A231}" type="pres">
      <dgm:prSet presAssocID="{8E6699CA-61BD-4C96-89AE-4485B89B53B8}" presName="text_4" presStyleLbl="node1" presStyleIdx="3" presStyleCnt="6">
        <dgm:presLayoutVars>
          <dgm:bulletEnabled val="1"/>
        </dgm:presLayoutVars>
      </dgm:prSet>
      <dgm:spPr/>
    </dgm:pt>
    <dgm:pt modelId="{74ED28E4-9654-4BBF-8BAB-B0518ACC66CA}" type="pres">
      <dgm:prSet presAssocID="{8E6699CA-61BD-4C96-89AE-4485B89B53B8}" presName="accent_4" presStyleCnt="0"/>
      <dgm:spPr/>
    </dgm:pt>
    <dgm:pt modelId="{4DDC5966-74BF-4566-9AFB-EA13B6B16499}" type="pres">
      <dgm:prSet presAssocID="{8E6699CA-61BD-4C96-89AE-4485B89B53B8}" presName="accentRepeatNode" presStyleLbl="solidFgAcc1" presStyleIdx="3" presStyleCnt="6"/>
      <dgm:spPr>
        <a:ln>
          <a:solidFill>
            <a:srgbClr val="3A88A3"/>
          </a:solidFill>
        </a:ln>
      </dgm:spPr>
    </dgm:pt>
    <dgm:pt modelId="{A332A0B1-9F20-431B-9BF0-4321128124D9}" type="pres">
      <dgm:prSet presAssocID="{9E75F594-E54D-4FC9-A67E-5188D84FE816}" presName="text_5" presStyleLbl="node1" presStyleIdx="4" presStyleCnt="6">
        <dgm:presLayoutVars>
          <dgm:bulletEnabled val="1"/>
        </dgm:presLayoutVars>
      </dgm:prSet>
      <dgm:spPr/>
    </dgm:pt>
    <dgm:pt modelId="{B199200A-4440-4790-A9CA-4501C25B7BAC}" type="pres">
      <dgm:prSet presAssocID="{9E75F594-E54D-4FC9-A67E-5188D84FE816}" presName="accent_5" presStyleCnt="0"/>
      <dgm:spPr/>
    </dgm:pt>
    <dgm:pt modelId="{8E1CD62E-C3D1-4D5F-B0A0-2E80BC9F5D1D}" type="pres">
      <dgm:prSet presAssocID="{9E75F594-E54D-4FC9-A67E-5188D84FE816}" presName="accentRepeatNode" presStyleLbl="solidFgAcc1" presStyleIdx="4" presStyleCnt="6"/>
      <dgm:spPr>
        <a:ln>
          <a:solidFill>
            <a:srgbClr val="3A88A3"/>
          </a:solidFill>
        </a:ln>
      </dgm:spPr>
    </dgm:pt>
    <dgm:pt modelId="{CA090368-CEB5-4028-AAA2-626294C54C4F}" type="pres">
      <dgm:prSet presAssocID="{F5A18814-73D2-4B00-AB4A-1AAE1ACB5033}" presName="text_6" presStyleLbl="node1" presStyleIdx="5" presStyleCnt="6">
        <dgm:presLayoutVars>
          <dgm:bulletEnabled val="1"/>
        </dgm:presLayoutVars>
      </dgm:prSet>
      <dgm:spPr/>
    </dgm:pt>
    <dgm:pt modelId="{F2C0DF61-A34E-4AF0-9231-A8E2BDB55E33}" type="pres">
      <dgm:prSet presAssocID="{F5A18814-73D2-4B00-AB4A-1AAE1ACB5033}" presName="accent_6" presStyleCnt="0"/>
      <dgm:spPr/>
    </dgm:pt>
    <dgm:pt modelId="{38C0FCF4-2514-49CB-BA76-D00BA1FC2807}" type="pres">
      <dgm:prSet presAssocID="{F5A18814-73D2-4B00-AB4A-1AAE1ACB5033}" presName="accentRepeatNode" presStyleLbl="solidFgAcc1" presStyleIdx="5" presStyleCnt="6"/>
      <dgm:spPr/>
    </dgm:pt>
  </dgm:ptLst>
  <dgm:cxnLst>
    <dgm:cxn modelId="{9F78861D-E43C-4C46-A39A-16CA09B83AAE}" srcId="{08EBCE74-E9AA-4948-A6D1-AA137B417A46}" destId="{F5A18814-73D2-4B00-AB4A-1AAE1ACB5033}" srcOrd="5" destOrd="0" parTransId="{29734AA3-8BCC-4B0D-8D4B-D8409F0C046A}" sibTransId="{40B622E9-0FCC-4DD8-825A-711FBDE5FB61}"/>
    <dgm:cxn modelId="{61E52231-F04A-498D-9F5B-876D51A1EA41}" type="presOf" srcId="{F5A18814-73D2-4B00-AB4A-1AAE1ACB5033}" destId="{CA090368-CEB5-4028-AAA2-626294C54C4F}" srcOrd="0" destOrd="0" presId="urn:microsoft.com/office/officeart/2008/layout/VerticalCurvedList"/>
    <dgm:cxn modelId="{532C2E3D-BCA2-4BA7-818D-F11298841322}" srcId="{08EBCE74-E9AA-4948-A6D1-AA137B417A46}" destId="{7A3E5E76-39A4-4C54-A637-3A8E7F37BA97}" srcOrd="0" destOrd="0" parTransId="{299FDF10-D464-4CB9-AEC2-34E7448C77D3}" sibTransId="{E636F31C-6DC7-43E6-AD56-06B190C4D4ED}"/>
    <dgm:cxn modelId="{7266A966-C978-4767-92A6-54665316C29C}" type="presOf" srcId="{D739156F-0356-4A9B-ABBA-20E23F2F157A}" destId="{7C632BDF-3F59-4E18-ADB8-E46E1D5AD4D6}" srcOrd="0" destOrd="0" presId="urn:microsoft.com/office/officeart/2008/layout/VerticalCurvedList"/>
    <dgm:cxn modelId="{B29E074B-B53A-4FC5-A1C5-533306CC651F}" srcId="{08EBCE74-E9AA-4948-A6D1-AA137B417A46}" destId="{E0A2AD64-C9F3-44F8-9E6B-C3B43ACD8D0F}" srcOrd="2" destOrd="0" parTransId="{B089EB21-A535-470C-8974-956614ED89AB}" sibTransId="{43967670-CE97-4413-8C2B-A554787F920C}"/>
    <dgm:cxn modelId="{BA44AF4B-67A8-44B4-BBAB-17D516C6D26D}" type="presOf" srcId="{08EBCE74-E9AA-4948-A6D1-AA137B417A46}" destId="{34EC9E4F-E17C-4A02-A692-41CC3A1210D7}" srcOrd="0" destOrd="0" presId="urn:microsoft.com/office/officeart/2008/layout/VerticalCurvedList"/>
    <dgm:cxn modelId="{76504D55-AFF2-454F-8CF9-52067EE23CE0}" srcId="{08EBCE74-E9AA-4948-A6D1-AA137B417A46}" destId="{8E6699CA-61BD-4C96-89AE-4485B89B53B8}" srcOrd="3" destOrd="0" parTransId="{D236C197-5ADD-44B4-9C36-C783D6F62D50}" sibTransId="{1C12EEED-6F59-4C46-A9A4-877A7BB466BE}"/>
    <dgm:cxn modelId="{6121B97E-9DEB-4D48-A16F-2BE65F8AB415}" srcId="{08EBCE74-E9AA-4948-A6D1-AA137B417A46}" destId="{9E75F594-E54D-4FC9-A67E-5188D84FE816}" srcOrd="4" destOrd="0" parTransId="{E9993960-79E9-43FE-9639-BD6374AB1C2D}" sibTransId="{D23AB86C-F78A-4B10-B21B-81ACD824E661}"/>
    <dgm:cxn modelId="{680B3B81-9ECD-40EF-88DE-3B27F5F79563}" type="presOf" srcId="{E636F31C-6DC7-43E6-AD56-06B190C4D4ED}" destId="{317DBF7D-6AB7-4F5C-8D31-392467059F5C}" srcOrd="0" destOrd="0" presId="urn:microsoft.com/office/officeart/2008/layout/VerticalCurvedList"/>
    <dgm:cxn modelId="{527F0186-D7A9-44D7-A350-7DFEC1FFBF81}" type="presOf" srcId="{8E6699CA-61BD-4C96-89AE-4485B89B53B8}" destId="{9F0A75D4-45E8-4BD9-9119-E7B80B02A231}" srcOrd="0" destOrd="0" presId="urn:microsoft.com/office/officeart/2008/layout/VerticalCurvedList"/>
    <dgm:cxn modelId="{A6113491-C79B-49C1-9007-0DB5773FE6EB}" srcId="{08EBCE74-E9AA-4948-A6D1-AA137B417A46}" destId="{D739156F-0356-4A9B-ABBA-20E23F2F157A}" srcOrd="1" destOrd="0" parTransId="{3CDB0E1D-5599-4C3A-B9BE-8DF639378F8C}" sibTransId="{0F5F0955-8873-4696-9E89-952706ED6FBA}"/>
    <dgm:cxn modelId="{4E5B6FA5-ACA3-48C8-9C16-24DAC2C8D15E}" type="presOf" srcId="{9E75F594-E54D-4FC9-A67E-5188D84FE816}" destId="{A332A0B1-9F20-431B-9BF0-4321128124D9}" srcOrd="0" destOrd="0" presId="urn:microsoft.com/office/officeart/2008/layout/VerticalCurvedList"/>
    <dgm:cxn modelId="{74A844F2-FBF2-4367-8A6E-81DE5054CAB2}" type="presOf" srcId="{7A3E5E76-39A4-4C54-A637-3A8E7F37BA97}" destId="{A5A94146-475C-44C1-86CC-BC4A5320D8F8}" srcOrd="0" destOrd="0" presId="urn:microsoft.com/office/officeart/2008/layout/VerticalCurvedList"/>
    <dgm:cxn modelId="{F0BCC6F2-41A2-4461-BF5F-0BEA31F5E470}" type="presOf" srcId="{E0A2AD64-C9F3-44F8-9E6B-C3B43ACD8D0F}" destId="{C27640A1-3CE2-4C6D-A555-12D734E4859E}" srcOrd="0" destOrd="0" presId="urn:microsoft.com/office/officeart/2008/layout/VerticalCurvedList"/>
    <dgm:cxn modelId="{D4957BCF-F8F9-49AA-91A6-F352C1F1AADE}" type="presParOf" srcId="{34EC9E4F-E17C-4A02-A692-41CC3A1210D7}" destId="{5080A9F7-2952-4F00-ACDF-F9D9E00F9D4F}" srcOrd="0" destOrd="0" presId="urn:microsoft.com/office/officeart/2008/layout/VerticalCurvedList"/>
    <dgm:cxn modelId="{4941AA17-F433-4C92-A685-1BB3C6D8A328}" type="presParOf" srcId="{5080A9F7-2952-4F00-ACDF-F9D9E00F9D4F}" destId="{EC629891-DC1A-4ECC-B5BC-E57CEC50C9FF}" srcOrd="0" destOrd="0" presId="urn:microsoft.com/office/officeart/2008/layout/VerticalCurvedList"/>
    <dgm:cxn modelId="{0419E7D7-B26B-4F79-8EEE-67005981C08E}" type="presParOf" srcId="{EC629891-DC1A-4ECC-B5BC-E57CEC50C9FF}" destId="{6E679CD1-FBF3-4AE4-A888-8AF3C5E0898B}" srcOrd="0" destOrd="0" presId="urn:microsoft.com/office/officeart/2008/layout/VerticalCurvedList"/>
    <dgm:cxn modelId="{56215CB1-029D-4D9F-B19E-AD79A3387B67}" type="presParOf" srcId="{EC629891-DC1A-4ECC-B5BC-E57CEC50C9FF}" destId="{317DBF7D-6AB7-4F5C-8D31-392467059F5C}" srcOrd="1" destOrd="0" presId="urn:microsoft.com/office/officeart/2008/layout/VerticalCurvedList"/>
    <dgm:cxn modelId="{330712D9-CF81-431A-8067-229A5BB431C9}" type="presParOf" srcId="{EC629891-DC1A-4ECC-B5BC-E57CEC50C9FF}" destId="{F000A008-CD40-41AD-A58C-9E56CCF82235}" srcOrd="2" destOrd="0" presId="urn:microsoft.com/office/officeart/2008/layout/VerticalCurvedList"/>
    <dgm:cxn modelId="{5FCEBC7E-10F2-46D4-80F9-CEE67D9A97C0}" type="presParOf" srcId="{EC629891-DC1A-4ECC-B5BC-E57CEC50C9FF}" destId="{B8A2A49A-3F81-411B-85FC-C0D6F582E9C4}" srcOrd="3" destOrd="0" presId="urn:microsoft.com/office/officeart/2008/layout/VerticalCurvedList"/>
    <dgm:cxn modelId="{276DAE7B-E3A1-4D61-BA27-9C5B669E7120}" type="presParOf" srcId="{5080A9F7-2952-4F00-ACDF-F9D9E00F9D4F}" destId="{A5A94146-475C-44C1-86CC-BC4A5320D8F8}" srcOrd="1" destOrd="0" presId="urn:microsoft.com/office/officeart/2008/layout/VerticalCurvedList"/>
    <dgm:cxn modelId="{D866663B-906B-4F92-8B30-4F45212371BF}" type="presParOf" srcId="{5080A9F7-2952-4F00-ACDF-F9D9E00F9D4F}" destId="{E8CA985D-A5CB-4F47-A610-19963664F7F1}" srcOrd="2" destOrd="0" presId="urn:microsoft.com/office/officeart/2008/layout/VerticalCurvedList"/>
    <dgm:cxn modelId="{046DE556-16F9-40FB-B784-6C61C19E6591}" type="presParOf" srcId="{E8CA985D-A5CB-4F47-A610-19963664F7F1}" destId="{DE2CE2F5-CFEC-4A0A-8C3B-121BA02C5D14}" srcOrd="0" destOrd="0" presId="urn:microsoft.com/office/officeart/2008/layout/VerticalCurvedList"/>
    <dgm:cxn modelId="{F4694A2B-A70E-442E-B780-98CFC285C302}" type="presParOf" srcId="{5080A9F7-2952-4F00-ACDF-F9D9E00F9D4F}" destId="{7C632BDF-3F59-4E18-ADB8-E46E1D5AD4D6}" srcOrd="3" destOrd="0" presId="urn:microsoft.com/office/officeart/2008/layout/VerticalCurvedList"/>
    <dgm:cxn modelId="{FA3C194D-AAE5-4E9F-AA05-D08EB1A62A11}" type="presParOf" srcId="{5080A9F7-2952-4F00-ACDF-F9D9E00F9D4F}" destId="{F3AF0A8A-0BAF-433B-977B-FE78CCF9DD1E}" srcOrd="4" destOrd="0" presId="urn:microsoft.com/office/officeart/2008/layout/VerticalCurvedList"/>
    <dgm:cxn modelId="{337BD80D-3083-4CEC-BFE8-00DD0A3993DA}" type="presParOf" srcId="{F3AF0A8A-0BAF-433B-977B-FE78CCF9DD1E}" destId="{B8F6FC2F-1385-41B1-BC5D-CEA7E2389452}" srcOrd="0" destOrd="0" presId="urn:microsoft.com/office/officeart/2008/layout/VerticalCurvedList"/>
    <dgm:cxn modelId="{2A6F586B-E050-447D-8F1F-D2FB6890D790}" type="presParOf" srcId="{5080A9F7-2952-4F00-ACDF-F9D9E00F9D4F}" destId="{C27640A1-3CE2-4C6D-A555-12D734E4859E}" srcOrd="5" destOrd="0" presId="urn:microsoft.com/office/officeart/2008/layout/VerticalCurvedList"/>
    <dgm:cxn modelId="{0AFD7DA0-B1B4-4238-B614-9ABF89F79FCC}" type="presParOf" srcId="{5080A9F7-2952-4F00-ACDF-F9D9E00F9D4F}" destId="{98757A4E-D7A7-4F8D-B846-2169CB3D7081}" srcOrd="6" destOrd="0" presId="urn:microsoft.com/office/officeart/2008/layout/VerticalCurvedList"/>
    <dgm:cxn modelId="{A4928CC8-E220-4D9D-9D62-6A79C34DBFD6}" type="presParOf" srcId="{98757A4E-D7A7-4F8D-B846-2169CB3D7081}" destId="{7DDF5D31-0DB8-487F-B133-78DCD99C470B}" srcOrd="0" destOrd="0" presId="urn:microsoft.com/office/officeart/2008/layout/VerticalCurvedList"/>
    <dgm:cxn modelId="{5B588478-F159-433C-B8CD-4B01E0FBFF30}" type="presParOf" srcId="{5080A9F7-2952-4F00-ACDF-F9D9E00F9D4F}" destId="{9F0A75D4-45E8-4BD9-9119-E7B80B02A231}" srcOrd="7" destOrd="0" presId="urn:microsoft.com/office/officeart/2008/layout/VerticalCurvedList"/>
    <dgm:cxn modelId="{52C8ED8C-5026-4487-B71E-BBB8FF06F94E}" type="presParOf" srcId="{5080A9F7-2952-4F00-ACDF-F9D9E00F9D4F}" destId="{74ED28E4-9654-4BBF-8BAB-B0518ACC66CA}" srcOrd="8" destOrd="0" presId="urn:microsoft.com/office/officeart/2008/layout/VerticalCurvedList"/>
    <dgm:cxn modelId="{F33611C3-41BF-46D1-8527-D66719E74C48}" type="presParOf" srcId="{74ED28E4-9654-4BBF-8BAB-B0518ACC66CA}" destId="{4DDC5966-74BF-4566-9AFB-EA13B6B16499}" srcOrd="0" destOrd="0" presId="urn:microsoft.com/office/officeart/2008/layout/VerticalCurvedList"/>
    <dgm:cxn modelId="{56F13F29-9E3D-45BD-BA51-F16374B5EE8B}" type="presParOf" srcId="{5080A9F7-2952-4F00-ACDF-F9D9E00F9D4F}" destId="{A332A0B1-9F20-431B-9BF0-4321128124D9}" srcOrd="9" destOrd="0" presId="urn:microsoft.com/office/officeart/2008/layout/VerticalCurvedList"/>
    <dgm:cxn modelId="{CA762A7E-9D14-4611-B6A6-8C2BCD507886}" type="presParOf" srcId="{5080A9F7-2952-4F00-ACDF-F9D9E00F9D4F}" destId="{B199200A-4440-4790-A9CA-4501C25B7BAC}" srcOrd="10" destOrd="0" presId="urn:microsoft.com/office/officeart/2008/layout/VerticalCurvedList"/>
    <dgm:cxn modelId="{2FDE4093-A6A9-4BA3-947C-1AC6B0805033}" type="presParOf" srcId="{B199200A-4440-4790-A9CA-4501C25B7BAC}" destId="{8E1CD62E-C3D1-4D5F-B0A0-2E80BC9F5D1D}" srcOrd="0" destOrd="0" presId="urn:microsoft.com/office/officeart/2008/layout/VerticalCurvedList"/>
    <dgm:cxn modelId="{E9499E2A-2204-4A03-A004-191948B72DB1}" type="presParOf" srcId="{5080A9F7-2952-4F00-ACDF-F9D9E00F9D4F}" destId="{CA090368-CEB5-4028-AAA2-626294C54C4F}" srcOrd="11" destOrd="0" presId="urn:microsoft.com/office/officeart/2008/layout/VerticalCurvedList"/>
    <dgm:cxn modelId="{0B00D634-18C1-4549-B081-1EA69437F5BB}" type="presParOf" srcId="{5080A9F7-2952-4F00-ACDF-F9D9E00F9D4F}" destId="{F2C0DF61-A34E-4AF0-9231-A8E2BDB55E33}" srcOrd="12" destOrd="0" presId="urn:microsoft.com/office/officeart/2008/layout/VerticalCurvedList"/>
    <dgm:cxn modelId="{585B14B7-EE4E-4E43-946B-7DFB7B5986DC}" type="presParOf" srcId="{F2C0DF61-A34E-4AF0-9231-A8E2BDB55E33}" destId="{38C0FCF4-2514-49CB-BA76-D00BA1FC28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39AED3-8BF4-43AC-B5CB-D589876E214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fr-FR"/>
        </a:p>
      </dgm:t>
    </dgm:pt>
    <dgm:pt modelId="{B8233289-CD64-4544-9A01-12B65BE27213}">
      <dgm:prSet phldrT="[Texte]" custT="1"/>
      <dgm:spPr/>
      <dgm:t>
        <a:bodyPr/>
        <a:lstStyle/>
        <a:p>
          <a:r>
            <a:rPr lang="fr-FR" sz="2800" b="1" dirty="0"/>
            <a:t>Projet d’établissement </a:t>
          </a:r>
        </a:p>
      </dgm:t>
    </dgm:pt>
    <dgm:pt modelId="{CA845ABB-7906-4494-B1EA-995A2334854D}" type="parTrans" cxnId="{0EACDFF0-B74B-4BF8-9699-5D66ABE1CCA0}">
      <dgm:prSet/>
      <dgm:spPr/>
      <dgm:t>
        <a:bodyPr/>
        <a:lstStyle/>
        <a:p>
          <a:endParaRPr lang="fr-FR"/>
        </a:p>
      </dgm:t>
    </dgm:pt>
    <dgm:pt modelId="{5A54E6C1-EA34-46DC-87B8-C510C9AE118F}" type="sibTrans" cxnId="{0EACDFF0-B74B-4BF8-9699-5D66ABE1CCA0}">
      <dgm:prSet/>
      <dgm:spPr/>
      <dgm:t>
        <a:bodyPr/>
        <a:lstStyle/>
        <a:p>
          <a:endParaRPr lang="fr-FR"/>
        </a:p>
      </dgm:t>
    </dgm:pt>
    <dgm:pt modelId="{D0390E3E-E1F1-40FD-AAEA-7F3AA14EF32A}">
      <dgm:prSet phldrT="[Texte]" custT="1"/>
      <dgm:spPr>
        <a:solidFill>
          <a:srgbClr val="143C68"/>
        </a:solidFill>
      </dgm:spPr>
      <dgm:t>
        <a:bodyPr/>
        <a:lstStyle/>
        <a:p>
          <a:endParaRPr lang="fr-FR" sz="2800" b="1" dirty="0">
            <a:solidFill>
              <a:schemeClr val="bg1"/>
            </a:solidFill>
          </a:endParaRPr>
        </a:p>
        <a:p>
          <a:r>
            <a:rPr lang="fr-FR" sz="2800" b="1" dirty="0">
              <a:solidFill>
                <a:schemeClr val="bg1"/>
              </a:solidFill>
            </a:rPr>
            <a:t>Engagement </a:t>
          </a:r>
        </a:p>
        <a:p>
          <a:r>
            <a:rPr lang="fr-FR" sz="2800" b="1" dirty="0"/>
            <a:t>Démarche qualité</a:t>
          </a:r>
        </a:p>
        <a:p>
          <a:r>
            <a:rPr lang="fr-FR" sz="2800" b="1" dirty="0">
              <a:solidFill>
                <a:schemeClr val="bg1"/>
              </a:solidFill>
            </a:rPr>
            <a:t>Reconnaissance</a:t>
          </a:r>
        </a:p>
      </dgm:t>
    </dgm:pt>
    <dgm:pt modelId="{07B6A4B7-5019-4969-BFE5-232EB9052BD6}" type="parTrans" cxnId="{B777D022-BDB6-4DFA-970F-CDA057A9DC56}">
      <dgm:prSet/>
      <dgm:spPr/>
      <dgm:t>
        <a:bodyPr/>
        <a:lstStyle/>
        <a:p>
          <a:endParaRPr lang="fr-FR"/>
        </a:p>
      </dgm:t>
    </dgm:pt>
    <dgm:pt modelId="{D5F84114-65DC-4467-8039-D3F031952B0C}" type="sibTrans" cxnId="{B777D022-BDB6-4DFA-970F-CDA057A9DC56}">
      <dgm:prSet/>
      <dgm:spPr/>
      <dgm:t>
        <a:bodyPr/>
        <a:lstStyle/>
        <a:p>
          <a:endParaRPr lang="fr-FR"/>
        </a:p>
      </dgm:t>
    </dgm:pt>
    <dgm:pt modelId="{EEA7450D-7777-44F6-BDFF-2116CC8EC7D9}">
      <dgm:prSet phldrT="[Texte]" custT="1"/>
      <dgm:spPr>
        <a:solidFill>
          <a:srgbClr val="143C68"/>
        </a:solidFill>
      </dgm:spPr>
      <dgm:t>
        <a:bodyPr/>
        <a:lstStyle/>
        <a:p>
          <a:endParaRPr lang="fr-FR" sz="2800" b="1" dirty="0">
            <a:solidFill>
              <a:schemeClr val="bg1"/>
            </a:solidFill>
          </a:endParaRPr>
        </a:p>
        <a:p>
          <a:r>
            <a:rPr lang="fr-FR" sz="2800" b="1" dirty="0">
              <a:solidFill>
                <a:schemeClr val="bg1"/>
              </a:solidFill>
            </a:rPr>
            <a:t>Stratégie européenne et internationale de l’établissement</a:t>
          </a:r>
        </a:p>
      </dgm:t>
    </dgm:pt>
    <dgm:pt modelId="{1BBDF25C-A0EC-4463-A0AC-116F5036A8E8}" type="parTrans" cxnId="{FA05D9BF-5596-4D53-9B7C-0C02C1EB1DCF}">
      <dgm:prSet/>
      <dgm:spPr/>
      <dgm:t>
        <a:bodyPr/>
        <a:lstStyle/>
        <a:p>
          <a:endParaRPr lang="fr-FR"/>
        </a:p>
      </dgm:t>
    </dgm:pt>
    <dgm:pt modelId="{BC1C065F-6FAA-49DD-8D18-B76557E9E8DE}" type="sibTrans" cxnId="{FA05D9BF-5596-4D53-9B7C-0C02C1EB1DCF}">
      <dgm:prSet/>
      <dgm:spPr/>
      <dgm:t>
        <a:bodyPr/>
        <a:lstStyle/>
        <a:p>
          <a:endParaRPr lang="fr-FR"/>
        </a:p>
      </dgm:t>
    </dgm:pt>
    <dgm:pt modelId="{992348DF-F469-4F1D-B117-FC620DE69CC0}">
      <dgm:prSet phldrT="[Texte]" custT="1"/>
      <dgm:spPr>
        <a:solidFill>
          <a:srgbClr val="143C68"/>
        </a:solidFill>
      </dgm:spPr>
      <dgm:t>
        <a:bodyPr/>
        <a:lstStyle/>
        <a:p>
          <a:r>
            <a:rPr lang="fr-FR" sz="2800" b="1" dirty="0">
              <a:solidFill>
                <a:schemeClr val="bg1"/>
              </a:solidFill>
            </a:rPr>
            <a:t>Organisation</a:t>
          </a:r>
        </a:p>
        <a:p>
          <a:r>
            <a:rPr lang="fr-FR" sz="2800" b="1" dirty="0">
              <a:solidFill>
                <a:schemeClr val="bg1"/>
              </a:solidFill>
            </a:rPr>
            <a:t>Mise en œuvre des principes de la Charte</a:t>
          </a:r>
        </a:p>
        <a:p>
          <a:endParaRPr lang="fr-FR" sz="2800" b="1" dirty="0">
            <a:solidFill>
              <a:schemeClr val="bg1"/>
            </a:solidFill>
          </a:endParaRPr>
        </a:p>
      </dgm:t>
    </dgm:pt>
    <dgm:pt modelId="{9AF7769C-E357-4E39-A5E0-6637CBF83720}" type="parTrans" cxnId="{B13AD103-5A7A-4F67-BFD1-F3F464AA3B24}">
      <dgm:prSet/>
      <dgm:spPr/>
      <dgm:t>
        <a:bodyPr/>
        <a:lstStyle/>
        <a:p>
          <a:endParaRPr lang="fr-FR"/>
        </a:p>
      </dgm:t>
    </dgm:pt>
    <dgm:pt modelId="{F1FC841A-0896-499E-A075-7C05881959AD}" type="sibTrans" cxnId="{B13AD103-5A7A-4F67-BFD1-F3F464AA3B24}">
      <dgm:prSet/>
      <dgm:spPr/>
      <dgm:t>
        <a:bodyPr/>
        <a:lstStyle/>
        <a:p>
          <a:endParaRPr lang="fr-FR"/>
        </a:p>
      </dgm:t>
    </dgm:pt>
    <dgm:pt modelId="{ED418013-AE64-4DDF-B201-4DF398183E6E}">
      <dgm:prSet phldrT="[Texte]" custT="1"/>
      <dgm:spPr>
        <a:solidFill>
          <a:srgbClr val="143C68"/>
        </a:solidFill>
      </dgm:spPr>
      <dgm:t>
        <a:bodyPr/>
        <a:lstStyle/>
        <a:p>
          <a:r>
            <a:rPr lang="fr-FR" sz="2800" b="1" dirty="0">
              <a:solidFill>
                <a:schemeClr val="bg1"/>
              </a:solidFill>
            </a:rPr>
            <a:t>Impacts attendus</a:t>
          </a:r>
        </a:p>
        <a:p>
          <a:endParaRPr lang="fr-FR" sz="2800" b="1" dirty="0">
            <a:solidFill>
              <a:schemeClr val="bg1"/>
            </a:solidFill>
          </a:endParaRPr>
        </a:p>
      </dgm:t>
    </dgm:pt>
    <dgm:pt modelId="{BFDC35E8-21C0-439F-BA61-0BE08A64AD08}" type="parTrans" cxnId="{5837E884-8068-42C0-900B-589CD1D65342}">
      <dgm:prSet/>
      <dgm:spPr/>
      <dgm:t>
        <a:bodyPr/>
        <a:lstStyle/>
        <a:p>
          <a:endParaRPr lang="fr-FR"/>
        </a:p>
      </dgm:t>
    </dgm:pt>
    <dgm:pt modelId="{A51E16FF-1E85-446A-8994-A80849BAE51B}" type="sibTrans" cxnId="{5837E884-8068-42C0-900B-589CD1D65342}">
      <dgm:prSet/>
      <dgm:spPr/>
      <dgm:t>
        <a:bodyPr/>
        <a:lstStyle/>
        <a:p>
          <a:endParaRPr lang="fr-FR"/>
        </a:p>
      </dgm:t>
    </dgm:pt>
    <dgm:pt modelId="{3766B984-EB61-4279-9F6B-13F1E84F5706}" type="pres">
      <dgm:prSet presAssocID="{4F39AED3-8BF4-43AC-B5CB-D589876E2141}" presName="diagram" presStyleCnt="0">
        <dgm:presLayoutVars>
          <dgm:chMax val="1"/>
          <dgm:dir/>
          <dgm:animLvl val="ctr"/>
          <dgm:resizeHandles val="exact"/>
        </dgm:presLayoutVars>
      </dgm:prSet>
      <dgm:spPr/>
    </dgm:pt>
    <dgm:pt modelId="{6C30A282-08FF-4C12-AE25-369D6D79CC77}" type="pres">
      <dgm:prSet presAssocID="{4F39AED3-8BF4-43AC-B5CB-D589876E2141}" presName="matrix" presStyleCnt="0"/>
      <dgm:spPr/>
    </dgm:pt>
    <dgm:pt modelId="{83040C62-1ECF-4028-9E35-876FE1D32D65}" type="pres">
      <dgm:prSet presAssocID="{4F39AED3-8BF4-43AC-B5CB-D589876E2141}" presName="tile1" presStyleLbl="node1" presStyleIdx="0" presStyleCnt="4"/>
      <dgm:spPr/>
    </dgm:pt>
    <dgm:pt modelId="{8BCD4C9C-5E97-4D74-83FE-1DA76E914A9C}" type="pres">
      <dgm:prSet presAssocID="{4F39AED3-8BF4-43AC-B5CB-D589876E2141}" presName="tile1text" presStyleLbl="node1" presStyleIdx="0" presStyleCnt="4">
        <dgm:presLayoutVars>
          <dgm:chMax val="0"/>
          <dgm:chPref val="0"/>
          <dgm:bulletEnabled val="1"/>
        </dgm:presLayoutVars>
      </dgm:prSet>
      <dgm:spPr/>
    </dgm:pt>
    <dgm:pt modelId="{E12EE2D6-F13D-4212-8C05-7E26226C4A61}" type="pres">
      <dgm:prSet presAssocID="{4F39AED3-8BF4-43AC-B5CB-D589876E2141}" presName="tile2" presStyleLbl="node1" presStyleIdx="1" presStyleCnt="4" custScaleX="100780" custLinFactNeighborX="-390" custLinFactNeighborY="-1143"/>
      <dgm:spPr/>
    </dgm:pt>
    <dgm:pt modelId="{3910959E-D01F-4416-B562-F3F61F146EBE}" type="pres">
      <dgm:prSet presAssocID="{4F39AED3-8BF4-43AC-B5CB-D589876E2141}" presName="tile2text" presStyleLbl="node1" presStyleIdx="1" presStyleCnt="4">
        <dgm:presLayoutVars>
          <dgm:chMax val="0"/>
          <dgm:chPref val="0"/>
          <dgm:bulletEnabled val="1"/>
        </dgm:presLayoutVars>
      </dgm:prSet>
      <dgm:spPr/>
    </dgm:pt>
    <dgm:pt modelId="{6C6C8157-E075-45F2-8921-77BEC4FBB0E4}" type="pres">
      <dgm:prSet presAssocID="{4F39AED3-8BF4-43AC-B5CB-D589876E2141}" presName="tile3" presStyleLbl="node1" presStyleIdx="2" presStyleCnt="4"/>
      <dgm:spPr/>
    </dgm:pt>
    <dgm:pt modelId="{B788A6AE-C633-4E07-A525-0914103011AF}" type="pres">
      <dgm:prSet presAssocID="{4F39AED3-8BF4-43AC-B5CB-D589876E2141}" presName="tile3text" presStyleLbl="node1" presStyleIdx="2" presStyleCnt="4">
        <dgm:presLayoutVars>
          <dgm:chMax val="0"/>
          <dgm:chPref val="0"/>
          <dgm:bulletEnabled val="1"/>
        </dgm:presLayoutVars>
      </dgm:prSet>
      <dgm:spPr/>
    </dgm:pt>
    <dgm:pt modelId="{D213FF42-AC77-4A97-8DB1-728445330AE8}" type="pres">
      <dgm:prSet presAssocID="{4F39AED3-8BF4-43AC-B5CB-D589876E2141}" presName="tile4" presStyleLbl="node1" presStyleIdx="3" presStyleCnt="4"/>
      <dgm:spPr/>
    </dgm:pt>
    <dgm:pt modelId="{C839824D-B425-4E94-87C4-9FFDAE5C1534}" type="pres">
      <dgm:prSet presAssocID="{4F39AED3-8BF4-43AC-B5CB-D589876E2141}" presName="tile4text" presStyleLbl="node1" presStyleIdx="3" presStyleCnt="4">
        <dgm:presLayoutVars>
          <dgm:chMax val="0"/>
          <dgm:chPref val="0"/>
          <dgm:bulletEnabled val="1"/>
        </dgm:presLayoutVars>
      </dgm:prSet>
      <dgm:spPr/>
    </dgm:pt>
    <dgm:pt modelId="{5A44825E-8835-4EB9-ABC1-02E46A94F95E}" type="pres">
      <dgm:prSet presAssocID="{4F39AED3-8BF4-43AC-B5CB-D589876E2141}" presName="centerTile" presStyleLbl="fgShp" presStyleIdx="0" presStyleCnt="1" custScaleX="151043" custScaleY="74406">
        <dgm:presLayoutVars>
          <dgm:chMax val="0"/>
          <dgm:chPref val="0"/>
        </dgm:presLayoutVars>
      </dgm:prSet>
      <dgm:spPr/>
    </dgm:pt>
  </dgm:ptLst>
  <dgm:cxnLst>
    <dgm:cxn modelId="{B13AD103-5A7A-4F67-BFD1-F3F464AA3B24}" srcId="{B8233289-CD64-4544-9A01-12B65BE27213}" destId="{992348DF-F469-4F1D-B117-FC620DE69CC0}" srcOrd="2" destOrd="0" parTransId="{9AF7769C-E357-4E39-A5E0-6637CBF83720}" sibTransId="{F1FC841A-0896-499E-A075-7C05881959AD}"/>
    <dgm:cxn modelId="{AEF44E1C-AEFA-4608-A2FE-4A6D317E7446}" type="presOf" srcId="{ED418013-AE64-4DDF-B201-4DF398183E6E}" destId="{C839824D-B425-4E94-87C4-9FFDAE5C1534}" srcOrd="1" destOrd="0" presId="urn:microsoft.com/office/officeart/2005/8/layout/matrix1"/>
    <dgm:cxn modelId="{B7565121-6D29-46A1-B6BD-B50EB13FA819}" type="presOf" srcId="{ED418013-AE64-4DDF-B201-4DF398183E6E}" destId="{D213FF42-AC77-4A97-8DB1-728445330AE8}" srcOrd="0" destOrd="0" presId="urn:microsoft.com/office/officeart/2005/8/layout/matrix1"/>
    <dgm:cxn modelId="{B777D022-BDB6-4DFA-970F-CDA057A9DC56}" srcId="{B8233289-CD64-4544-9A01-12B65BE27213}" destId="{D0390E3E-E1F1-40FD-AAEA-7F3AA14EF32A}" srcOrd="0" destOrd="0" parTransId="{07B6A4B7-5019-4969-BFE5-232EB9052BD6}" sibTransId="{D5F84114-65DC-4467-8039-D3F031952B0C}"/>
    <dgm:cxn modelId="{2A3D0624-BB8A-4BE7-9B3B-94BF8CD89E28}" type="presOf" srcId="{4F39AED3-8BF4-43AC-B5CB-D589876E2141}" destId="{3766B984-EB61-4279-9F6B-13F1E84F5706}" srcOrd="0" destOrd="0" presId="urn:microsoft.com/office/officeart/2005/8/layout/matrix1"/>
    <dgm:cxn modelId="{29840943-6DA0-44A9-8B93-2677301C0A14}" type="presOf" srcId="{EEA7450D-7777-44F6-BDFF-2116CC8EC7D9}" destId="{E12EE2D6-F13D-4212-8C05-7E26226C4A61}" srcOrd="0" destOrd="0" presId="urn:microsoft.com/office/officeart/2005/8/layout/matrix1"/>
    <dgm:cxn modelId="{2457524C-4DD4-48F9-817D-98D7763D33E1}" type="presOf" srcId="{992348DF-F469-4F1D-B117-FC620DE69CC0}" destId="{6C6C8157-E075-45F2-8921-77BEC4FBB0E4}" srcOrd="0" destOrd="0" presId="urn:microsoft.com/office/officeart/2005/8/layout/matrix1"/>
    <dgm:cxn modelId="{96F84B7E-9C3D-4F26-858B-A93150368A41}" type="presOf" srcId="{D0390E3E-E1F1-40FD-AAEA-7F3AA14EF32A}" destId="{83040C62-1ECF-4028-9E35-876FE1D32D65}" srcOrd="0" destOrd="0" presId="urn:microsoft.com/office/officeart/2005/8/layout/matrix1"/>
    <dgm:cxn modelId="{9DBC787E-BD2F-4A41-92A3-4674C4197691}" type="presOf" srcId="{B8233289-CD64-4544-9A01-12B65BE27213}" destId="{5A44825E-8835-4EB9-ABC1-02E46A94F95E}" srcOrd="0" destOrd="0" presId="urn:microsoft.com/office/officeart/2005/8/layout/matrix1"/>
    <dgm:cxn modelId="{5837E884-8068-42C0-900B-589CD1D65342}" srcId="{B8233289-CD64-4544-9A01-12B65BE27213}" destId="{ED418013-AE64-4DDF-B201-4DF398183E6E}" srcOrd="3" destOrd="0" parTransId="{BFDC35E8-21C0-439F-BA61-0BE08A64AD08}" sibTransId="{A51E16FF-1E85-446A-8994-A80849BAE51B}"/>
    <dgm:cxn modelId="{0ACD2EA3-AC7F-4EBF-8878-F9308122ED18}" type="presOf" srcId="{D0390E3E-E1F1-40FD-AAEA-7F3AA14EF32A}" destId="{8BCD4C9C-5E97-4D74-83FE-1DA76E914A9C}" srcOrd="1" destOrd="0" presId="urn:microsoft.com/office/officeart/2005/8/layout/matrix1"/>
    <dgm:cxn modelId="{FA05D9BF-5596-4D53-9B7C-0C02C1EB1DCF}" srcId="{B8233289-CD64-4544-9A01-12B65BE27213}" destId="{EEA7450D-7777-44F6-BDFF-2116CC8EC7D9}" srcOrd="1" destOrd="0" parTransId="{1BBDF25C-A0EC-4463-A0AC-116F5036A8E8}" sibTransId="{BC1C065F-6FAA-49DD-8D18-B76557E9E8DE}"/>
    <dgm:cxn modelId="{0EACDFF0-B74B-4BF8-9699-5D66ABE1CCA0}" srcId="{4F39AED3-8BF4-43AC-B5CB-D589876E2141}" destId="{B8233289-CD64-4544-9A01-12B65BE27213}" srcOrd="0" destOrd="0" parTransId="{CA845ABB-7906-4494-B1EA-995A2334854D}" sibTransId="{5A54E6C1-EA34-46DC-87B8-C510C9AE118F}"/>
    <dgm:cxn modelId="{8D973BF2-2469-43A6-8046-CEE5317A7589}" type="presOf" srcId="{992348DF-F469-4F1D-B117-FC620DE69CC0}" destId="{B788A6AE-C633-4E07-A525-0914103011AF}" srcOrd="1" destOrd="0" presId="urn:microsoft.com/office/officeart/2005/8/layout/matrix1"/>
    <dgm:cxn modelId="{56F1F5FB-B0BC-4A9A-969B-9495BA4FF5B2}" type="presOf" srcId="{EEA7450D-7777-44F6-BDFF-2116CC8EC7D9}" destId="{3910959E-D01F-4416-B562-F3F61F146EBE}" srcOrd="1" destOrd="0" presId="urn:microsoft.com/office/officeart/2005/8/layout/matrix1"/>
    <dgm:cxn modelId="{D08B0D38-1DE6-4FD2-AFB8-6693ADCB5ACA}" type="presParOf" srcId="{3766B984-EB61-4279-9F6B-13F1E84F5706}" destId="{6C30A282-08FF-4C12-AE25-369D6D79CC77}" srcOrd="0" destOrd="0" presId="urn:microsoft.com/office/officeart/2005/8/layout/matrix1"/>
    <dgm:cxn modelId="{15CCB5A7-B29C-44E1-AA24-2744EA5FB6B3}" type="presParOf" srcId="{6C30A282-08FF-4C12-AE25-369D6D79CC77}" destId="{83040C62-1ECF-4028-9E35-876FE1D32D65}" srcOrd="0" destOrd="0" presId="urn:microsoft.com/office/officeart/2005/8/layout/matrix1"/>
    <dgm:cxn modelId="{9127C773-E92E-42D2-8A4B-674CEF31B598}" type="presParOf" srcId="{6C30A282-08FF-4C12-AE25-369D6D79CC77}" destId="{8BCD4C9C-5E97-4D74-83FE-1DA76E914A9C}" srcOrd="1" destOrd="0" presId="urn:microsoft.com/office/officeart/2005/8/layout/matrix1"/>
    <dgm:cxn modelId="{B107A237-F319-493A-AC18-AD302F163DEC}" type="presParOf" srcId="{6C30A282-08FF-4C12-AE25-369D6D79CC77}" destId="{E12EE2D6-F13D-4212-8C05-7E26226C4A61}" srcOrd="2" destOrd="0" presId="urn:microsoft.com/office/officeart/2005/8/layout/matrix1"/>
    <dgm:cxn modelId="{CDE901A0-3A7C-4E1E-AAF0-810A63173E5A}" type="presParOf" srcId="{6C30A282-08FF-4C12-AE25-369D6D79CC77}" destId="{3910959E-D01F-4416-B562-F3F61F146EBE}" srcOrd="3" destOrd="0" presId="urn:microsoft.com/office/officeart/2005/8/layout/matrix1"/>
    <dgm:cxn modelId="{C2B0BA0E-778B-4547-802F-F5816E86C434}" type="presParOf" srcId="{6C30A282-08FF-4C12-AE25-369D6D79CC77}" destId="{6C6C8157-E075-45F2-8921-77BEC4FBB0E4}" srcOrd="4" destOrd="0" presId="urn:microsoft.com/office/officeart/2005/8/layout/matrix1"/>
    <dgm:cxn modelId="{E7EE6ED3-818E-4B6B-8BE7-75FB0BDF36E1}" type="presParOf" srcId="{6C30A282-08FF-4C12-AE25-369D6D79CC77}" destId="{B788A6AE-C633-4E07-A525-0914103011AF}" srcOrd="5" destOrd="0" presId="urn:microsoft.com/office/officeart/2005/8/layout/matrix1"/>
    <dgm:cxn modelId="{B51317DF-6AFE-4A1C-9A77-54B8AF19E72B}" type="presParOf" srcId="{6C30A282-08FF-4C12-AE25-369D6D79CC77}" destId="{D213FF42-AC77-4A97-8DB1-728445330AE8}" srcOrd="6" destOrd="0" presId="urn:microsoft.com/office/officeart/2005/8/layout/matrix1"/>
    <dgm:cxn modelId="{7510B8B0-1322-4715-8988-7B0B1981BAEB}" type="presParOf" srcId="{6C30A282-08FF-4C12-AE25-369D6D79CC77}" destId="{C839824D-B425-4E94-87C4-9FFDAE5C1534}" srcOrd="7" destOrd="0" presId="urn:microsoft.com/office/officeart/2005/8/layout/matrix1"/>
    <dgm:cxn modelId="{99D5583D-7DB9-4D00-9F6F-1FAB63167096}" type="presParOf" srcId="{3766B984-EB61-4279-9F6B-13F1E84F5706}" destId="{5A44825E-8835-4EB9-ABC1-02E46A94F95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DBF7D-6AB7-4F5C-8D31-392467059F5C}">
      <dsp:nvSpPr>
        <dsp:cNvPr id="0" name=""/>
        <dsp:cNvSpPr/>
      </dsp:nvSpPr>
      <dsp:spPr>
        <a:xfrm>
          <a:off x="-5421296" y="-828940"/>
          <a:ext cx="6445905" cy="6445905"/>
        </a:xfrm>
        <a:prstGeom prst="blockArc">
          <a:avLst>
            <a:gd name="adj1" fmla="val 18900000"/>
            <a:gd name="adj2" fmla="val 2700000"/>
            <a:gd name="adj3" fmla="val 335"/>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A94146-475C-44C1-86CC-BC4A5320D8F8}">
      <dsp:nvSpPr>
        <dsp:cNvPr id="0" name=""/>
        <dsp:cNvSpPr/>
      </dsp:nvSpPr>
      <dsp:spPr>
        <a:xfrm>
          <a:off x="377076" y="252137"/>
          <a:ext cx="10241602" cy="504083"/>
        </a:xfrm>
        <a:prstGeom prst="rect">
          <a:avLst/>
        </a:prstGeom>
        <a:solidFill>
          <a:srgbClr val="3A88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11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Décrire et valoriser les compétences acquises</a:t>
          </a:r>
        </a:p>
      </dsp:txBody>
      <dsp:txXfrm>
        <a:off x="377076" y="252137"/>
        <a:ext cx="10241602" cy="504083"/>
      </dsp:txXfrm>
    </dsp:sp>
    <dsp:sp modelId="{DE2CE2F5-CFEC-4A0A-8C3B-121BA02C5D14}">
      <dsp:nvSpPr>
        <dsp:cNvPr id="0" name=""/>
        <dsp:cNvSpPr/>
      </dsp:nvSpPr>
      <dsp:spPr>
        <a:xfrm>
          <a:off x="62024" y="189126"/>
          <a:ext cx="630104" cy="630104"/>
        </a:xfrm>
        <a:prstGeom prst="ellipse">
          <a:avLst/>
        </a:prstGeom>
        <a:solidFill>
          <a:schemeClr val="lt1">
            <a:hueOff val="0"/>
            <a:satOff val="0"/>
            <a:lumOff val="0"/>
            <a:alphaOff val="0"/>
          </a:schemeClr>
        </a:solidFill>
        <a:ln w="12700" cap="flat" cmpd="sng" algn="ctr">
          <a:solidFill>
            <a:srgbClr val="3A88A3"/>
          </a:solidFill>
          <a:prstDash val="solid"/>
          <a:miter lim="800000"/>
        </a:ln>
        <a:effectLst/>
      </dsp:spPr>
      <dsp:style>
        <a:lnRef idx="2">
          <a:scrgbClr r="0" g="0" b="0"/>
        </a:lnRef>
        <a:fillRef idx="1">
          <a:scrgbClr r="0" g="0" b="0"/>
        </a:fillRef>
        <a:effectRef idx="0">
          <a:scrgbClr r="0" g="0" b="0"/>
        </a:effectRef>
        <a:fontRef idx="minor"/>
      </dsp:style>
    </dsp:sp>
    <dsp:sp modelId="{7C632BDF-3F59-4E18-ADB8-E46E1D5AD4D6}">
      <dsp:nvSpPr>
        <dsp:cNvPr id="0" name=""/>
        <dsp:cNvSpPr/>
      </dsp:nvSpPr>
      <dsp:spPr>
        <a:xfrm>
          <a:off x="776094" y="1008166"/>
          <a:ext cx="9858209" cy="504083"/>
        </a:xfrm>
        <a:prstGeom prst="rect">
          <a:avLst/>
        </a:prstGeom>
        <a:solidFill>
          <a:srgbClr val="3A88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11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Reconnaitre les acquis extracurriculaires (compétences transversales)</a:t>
          </a:r>
        </a:p>
      </dsp:txBody>
      <dsp:txXfrm>
        <a:off x="776094" y="1008166"/>
        <a:ext cx="9858209" cy="504083"/>
      </dsp:txXfrm>
    </dsp:sp>
    <dsp:sp modelId="{B8F6FC2F-1385-41B1-BC5D-CEA7E2389452}">
      <dsp:nvSpPr>
        <dsp:cNvPr id="0" name=""/>
        <dsp:cNvSpPr/>
      </dsp:nvSpPr>
      <dsp:spPr>
        <a:xfrm>
          <a:off x="476667" y="945156"/>
          <a:ext cx="630104" cy="630104"/>
        </a:xfrm>
        <a:prstGeom prst="ellipse">
          <a:avLst/>
        </a:prstGeom>
        <a:solidFill>
          <a:schemeClr val="lt1">
            <a:hueOff val="0"/>
            <a:satOff val="0"/>
            <a:lumOff val="0"/>
            <a:alphaOff val="0"/>
          </a:schemeClr>
        </a:solidFill>
        <a:ln w="12700" cap="flat" cmpd="sng" algn="ctr">
          <a:solidFill>
            <a:srgbClr val="3A88A3"/>
          </a:solidFill>
          <a:prstDash val="solid"/>
          <a:miter lim="800000"/>
        </a:ln>
        <a:effectLst/>
      </dsp:spPr>
      <dsp:style>
        <a:lnRef idx="2">
          <a:scrgbClr r="0" g="0" b="0"/>
        </a:lnRef>
        <a:fillRef idx="1">
          <a:scrgbClr r="0" g="0" b="0"/>
        </a:fillRef>
        <a:effectRef idx="0">
          <a:scrgbClr r="0" g="0" b="0"/>
        </a:effectRef>
        <a:fontRef idx="minor"/>
      </dsp:style>
    </dsp:sp>
    <dsp:sp modelId="{C27640A1-3CE2-4C6D-A555-12D734E4859E}">
      <dsp:nvSpPr>
        <dsp:cNvPr id="0" name=""/>
        <dsp:cNvSpPr/>
      </dsp:nvSpPr>
      <dsp:spPr>
        <a:xfrm>
          <a:off x="981325" y="1764195"/>
          <a:ext cx="9637353" cy="504083"/>
        </a:xfrm>
        <a:prstGeom prst="rect">
          <a:avLst/>
        </a:prstGeom>
        <a:solidFill>
          <a:srgbClr val="3A88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11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Accroitre la transparence des compétences et des qualifications</a:t>
          </a:r>
        </a:p>
      </dsp:txBody>
      <dsp:txXfrm>
        <a:off x="981325" y="1764195"/>
        <a:ext cx="9637353" cy="504083"/>
      </dsp:txXfrm>
    </dsp:sp>
    <dsp:sp modelId="{7DDF5D31-0DB8-487F-B133-78DCD99C470B}">
      <dsp:nvSpPr>
        <dsp:cNvPr id="0" name=""/>
        <dsp:cNvSpPr/>
      </dsp:nvSpPr>
      <dsp:spPr>
        <a:xfrm>
          <a:off x="666273" y="1701185"/>
          <a:ext cx="630104" cy="630104"/>
        </a:xfrm>
        <a:prstGeom prst="ellipse">
          <a:avLst/>
        </a:prstGeom>
        <a:solidFill>
          <a:schemeClr val="lt1">
            <a:hueOff val="0"/>
            <a:satOff val="0"/>
            <a:lumOff val="0"/>
            <a:alphaOff val="0"/>
          </a:schemeClr>
        </a:solidFill>
        <a:ln w="12700" cap="flat" cmpd="sng" algn="ctr">
          <a:solidFill>
            <a:srgbClr val="3A88A3"/>
          </a:solidFill>
          <a:prstDash val="solid"/>
          <a:miter lim="800000"/>
        </a:ln>
        <a:effectLst/>
      </dsp:spPr>
      <dsp:style>
        <a:lnRef idx="2">
          <a:scrgbClr r="0" g="0" b="0"/>
        </a:lnRef>
        <a:fillRef idx="1">
          <a:scrgbClr r="0" g="0" b="0"/>
        </a:fillRef>
        <a:effectRef idx="0">
          <a:scrgbClr r="0" g="0" b="0"/>
        </a:effectRef>
        <a:fontRef idx="minor"/>
      </dsp:style>
    </dsp:sp>
    <dsp:sp modelId="{9F0A75D4-45E8-4BD9-9119-E7B80B02A231}">
      <dsp:nvSpPr>
        <dsp:cNvPr id="0" name=""/>
        <dsp:cNvSpPr/>
      </dsp:nvSpPr>
      <dsp:spPr>
        <a:xfrm>
          <a:off x="981325" y="2519746"/>
          <a:ext cx="9637353" cy="504083"/>
        </a:xfrm>
        <a:prstGeom prst="rect">
          <a:avLst/>
        </a:prstGeom>
        <a:solidFill>
          <a:srgbClr val="3A88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11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Gage de qualité et reconnaissance : outils CE, processus de Bologne</a:t>
          </a:r>
        </a:p>
      </dsp:txBody>
      <dsp:txXfrm>
        <a:off x="981325" y="2519746"/>
        <a:ext cx="9637353" cy="504083"/>
      </dsp:txXfrm>
    </dsp:sp>
    <dsp:sp modelId="{4DDC5966-74BF-4566-9AFB-EA13B6B16499}">
      <dsp:nvSpPr>
        <dsp:cNvPr id="0" name=""/>
        <dsp:cNvSpPr/>
      </dsp:nvSpPr>
      <dsp:spPr>
        <a:xfrm>
          <a:off x="666273" y="2456735"/>
          <a:ext cx="630104" cy="630104"/>
        </a:xfrm>
        <a:prstGeom prst="ellipse">
          <a:avLst/>
        </a:prstGeom>
        <a:solidFill>
          <a:schemeClr val="lt1">
            <a:hueOff val="0"/>
            <a:satOff val="0"/>
            <a:lumOff val="0"/>
            <a:alphaOff val="0"/>
          </a:schemeClr>
        </a:solidFill>
        <a:ln w="12700" cap="flat" cmpd="sng" algn="ctr">
          <a:solidFill>
            <a:srgbClr val="3A88A3"/>
          </a:solidFill>
          <a:prstDash val="solid"/>
          <a:miter lim="800000"/>
        </a:ln>
        <a:effectLst/>
      </dsp:spPr>
      <dsp:style>
        <a:lnRef idx="2">
          <a:scrgbClr r="0" g="0" b="0"/>
        </a:lnRef>
        <a:fillRef idx="1">
          <a:scrgbClr r="0" g="0" b="0"/>
        </a:fillRef>
        <a:effectRef idx="0">
          <a:scrgbClr r="0" g="0" b="0"/>
        </a:effectRef>
        <a:fontRef idx="minor"/>
      </dsp:style>
    </dsp:sp>
    <dsp:sp modelId="{A332A0B1-9F20-431B-9BF0-4321128124D9}">
      <dsp:nvSpPr>
        <dsp:cNvPr id="0" name=""/>
        <dsp:cNvSpPr/>
      </dsp:nvSpPr>
      <dsp:spPr>
        <a:xfrm>
          <a:off x="791719" y="3275775"/>
          <a:ext cx="9826959" cy="504083"/>
        </a:xfrm>
        <a:prstGeom prst="rect">
          <a:avLst/>
        </a:prstGeom>
        <a:solidFill>
          <a:srgbClr val="3A88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11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Renforcer l’employabilité des diplômés ( A quoi sert le diplôme?)</a:t>
          </a:r>
        </a:p>
      </dsp:txBody>
      <dsp:txXfrm>
        <a:off x="791719" y="3275775"/>
        <a:ext cx="9826959" cy="504083"/>
      </dsp:txXfrm>
    </dsp:sp>
    <dsp:sp modelId="{8E1CD62E-C3D1-4D5F-B0A0-2E80BC9F5D1D}">
      <dsp:nvSpPr>
        <dsp:cNvPr id="0" name=""/>
        <dsp:cNvSpPr/>
      </dsp:nvSpPr>
      <dsp:spPr>
        <a:xfrm>
          <a:off x="476667" y="3212764"/>
          <a:ext cx="630104" cy="630104"/>
        </a:xfrm>
        <a:prstGeom prst="ellipse">
          <a:avLst/>
        </a:prstGeom>
        <a:solidFill>
          <a:schemeClr val="lt1">
            <a:hueOff val="0"/>
            <a:satOff val="0"/>
            <a:lumOff val="0"/>
            <a:alphaOff val="0"/>
          </a:schemeClr>
        </a:solidFill>
        <a:ln w="12700" cap="flat" cmpd="sng" algn="ctr">
          <a:solidFill>
            <a:srgbClr val="3A88A3"/>
          </a:solidFill>
          <a:prstDash val="solid"/>
          <a:miter lim="800000"/>
        </a:ln>
        <a:effectLst/>
      </dsp:spPr>
      <dsp:style>
        <a:lnRef idx="2">
          <a:scrgbClr r="0" g="0" b="0"/>
        </a:lnRef>
        <a:fillRef idx="1">
          <a:scrgbClr r="0" g="0" b="0"/>
        </a:fillRef>
        <a:effectRef idx="0">
          <a:scrgbClr r="0" g="0" b="0"/>
        </a:effectRef>
        <a:fontRef idx="minor"/>
      </dsp:style>
    </dsp:sp>
    <dsp:sp modelId="{CA090368-CEB5-4028-AAA2-626294C54C4F}">
      <dsp:nvSpPr>
        <dsp:cNvPr id="0" name=""/>
        <dsp:cNvSpPr/>
      </dsp:nvSpPr>
      <dsp:spPr>
        <a:xfrm>
          <a:off x="377076" y="4031804"/>
          <a:ext cx="10241602" cy="504083"/>
        </a:xfrm>
        <a:prstGeom prst="rect">
          <a:avLst/>
        </a:prstGeom>
        <a:solidFill>
          <a:srgbClr val="3A88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116"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Se mettre en conformité avec le cadre législatif national</a:t>
          </a:r>
        </a:p>
      </dsp:txBody>
      <dsp:txXfrm>
        <a:off x="377076" y="4031804"/>
        <a:ext cx="10241602" cy="504083"/>
      </dsp:txXfrm>
    </dsp:sp>
    <dsp:sp modelId="{38C0FCF4-2514-49CB-BA76-D00BA1FC2807}">
      <dsp:nvSpPr>
        <dsp:cNvPr id="0" name=""/>
        <dsp:cNvSpPr/>
      </dsp:nvSpPr>
      <dsp:spPr>
        <a:xfrm>
          <a:off x="62024" y="3968793"/>
          <a:ext cx="630104" cy="630104"/>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40C62-1ECF-4028-9E35-876FE1D32D65}">
      <dsp:nvSpPr>
        <dsp:cNvPr id="0" name=""/>
        <dsp:cNvSpPr/>
      </dsp:nvSpPr>
      <dsp:spPr>
        <a:xfrm rot="16200000">
          <a:off x="904292" y="-912509"/>
          <a:ext cx="2388515" cy="4213534"/>
        </a:xfrm>
        <a:prstGeom prst="round1Rect">
          <a:avLst/>
        </a:prstGeom>
        <a:solidFill>
          <a:srgbClr val="143C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fr-FR" sz="2800" b="1" kern="1200" dirty="0">
            <a:solidFill>
              <a:schemeClr val="bg1"/>
            </a:solidFill>
          </a:endParaRPr>
        </a:p>
        <a:p>
          <a:pPr marL="0" lvl="0" indent="0" algn="ctr" defTabSz="1244600">
            <a:lnSpc>
              <a:spcPct val="90000"/>
            </a:lnSpc>
            <a:spcBef>
              <a:spcPct val="0"/>
            </a:spcBef>
            <a:spcAft>
              <a:spcPct val="35000"/>
            </a:spcAft>
            <a:buNone/>
          </a:pPr>
          <a:r>
            <a:rPr lang="fr-FR" sz="2800" b="1" kern="1200" dirty="0">
              <a:solidFill>
                <a:schemeClr val="bg1"/>
              </a:solidFill>
            </a:rPr>
            <a:t>Engagement </a:t>
          </a:r>
        </a:p>
        <a:p>
          <a:pPr marL="0" lvl="0" indent="0" algn="ctr" defTabSz="1244600">
            <a:lnSpc>
              <a:spcPct val="90000"/>
            </a:lnSpc>
            <a:spcBef>
              <a:spcPct val="0"/>
            </a:spcBef>
            <a:spcAft>
              <a:spcPct val="35000"/>
            </a:spcAft>
            <a:buNone/>
          </a:pPr>
          <a:r>
            <a:rPr lang="fr-FR" sz="2800" b="1" kern="1200" dirty="0"/>
            <a:t>Démarche qualité</a:t>
          </a:r>
        </a:p>
        <a:p>
          <a:pPr marL="0" lvl="0" indent="0" algn="ctr" defTabSz="1244600">
            <a:lnSpc>
              <a:spcPct val="90000"/>
            </a:lnSpc>
            <a:spcBef>
              <a:spcPct val="0"/>
            </a:spcBef>
            <a:spcAft>
              <a:spcPct val="35000"/>
            </a:spcAft>
            <a:buNone/>
          </a:pPr>
          <a:r>
            <a:rPr lang="fr-FR" sz="2800" b="1" kern="1200" dirty="0">
              <a:solidFill>
                <a:schemeClr val="bg1"/>
              </a:solidFill>
            </a:rPr>
            <a:t>Reconnaissance</a:t>
          </a:r>
        </a:p>
      </dsp:txBody>
      <dsp:txXfrm rot="5400000">
        <a:off x="-8217" y="1"/>
        <a:ext cx="4213534" cy="1791386"/>
      </dsp:txXfrm>
    </dsp:sp>
    <dsp:sp modelId="{E12EE2D6-F13D-4212-8C05-7E26226C4A61}">
      <dsp:nvSpPr>
        <dsp:cNvPr id="0" name=""/>
        <dsp:cNvSpPr/>
      </dsp:nvSpPr>
      <dsp:spPr>
        <a:xfrm>
          <a:off x="4172452" y="0"/>
          <a:ext cx="4246399" cy="2388515"/>
        </a:xfrm>
        <a:prstGeom prst="round1Rect">
          <a:avLst/>
        </a:prstGeom>
        <a:solidFill>
          <a:srgbClr val="143C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fr-FR" sz="2800" b="1" kern="1200" dirty="0">
            <a:solidFill>
              <a:schemeClr val="bg1"/>
            </a:solidFill>
          </a:endParaRPr>
        </a:p>
        <a:p>
          <a:pPr marL="0" lvl="0" indent="0" algn="ctr" defTabSz="1244600">
            <a:lnSpc>
              <a:spcPct val="90000"/>
            </a:lnSpc>
            <a:spcBef>
              <a:spcPct val="0"/>
            </a:spcBef>
            <a:spcAft>
              <a:spcPct val="35000"/>
            </a:spcAft>
            <a:buNone/>
          </a:pPr>
          <a:r>
            <a:rPr lang="fr-FR" sz="2800" b="1" kern="1200" dirty="0">
              <a:solidFill>
                <a:schemeClr val="bg1"/>
              </a:solidFill>
            </a:rPr>
            <a:t>Stratégie européenne et internationale de l’établissement</a:t>
          </a:r>
        </a:p>
      </dsp:txBody>
      <dsp:txXfrm>
        <a:off x="4172452" y="0"/>
        <a:ext cx="4246399" cy="1791386"/>
      </dsp:txXfrm>
    </dsp:sp>
    <dsp:sp modelId="{6C6C8157-E075-45F2-8921-77BEC4FBB0E4}">
      <dsp:nvSpPr>
        <dsp:cNvPr id="0" name=""/>
        <dsp:cNvSpPr/>
      </dsp:nvSpPr>
      <dsp:spPr>
        <a:xfrm rot="10800000">
          <a:off x="-8216" y="2388515"/>
          <a:ext cx="4213534" cy="2388515"/>
        </a:xfrm>
        <a:prstGeom prst="round1Rect">
          <a:avLst/>
        </a:prstGeom>
        <a:solidFill>
          <a:srgbClr val="143C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b="1" kern="1200" dirty="0">
              <a:solidFill>
                <a:schemeClr val="bg1"/>
              </a:solidFill>
            </a:rPr>
            <a:t>Organisation</a:t>
          </a:r>
        </a:p>
        <a:p>
          <a:pPr marL="0" lvl="0" indent="0" algn="ctr" defTabSz="1244600">
            <a:lnSpc>
              <a:spcPct val="90000"/>
            </a:lnSpc>
            <a:spcBef>
              <a:spcPct val="0"/>
            </a:spcBef>
            <a:spcAft>
              <a:spcPct val="35000"/>
            </a:spcAft>
            <a:buNone/>
          </a:pPr>
          <a:r>
            <a:rPr lang="fr-FR" sz="2800" b="1" kern="1200" dirty="0">
              <a:solidFill>
                <a:schemeClr val="bg1"/>
              </a:solidFill>
            </a:rPr>
            <a:t>Mise en œuvre des principes de la Charte</a:t>
          </a:r>
        </a:p>
        <a:p>
          <a:pPr marL="0" lvl="0" indent="0" algn="ctr" defTabSz="1244600">
            <a:lnSpc>
              <a:spcPct val="90000"/>
            </a:lnSpc>
            <a:spcBef>
              <a:spcPct val="0"/>
            </a:spcBef>
            <a:spcAft>
              <a:spcPct val="35000"/>
            </a:spcAft>
            <a:buNone/>
          </a:pPr>
          <a:endParaRPr lang="fr-FR" sz="2800" b="1" kern="1200" dirty="0">
            <a:solidFill>
              <a:schemeClr val="bg1"/>
            </a:solidFill>
          </a:endParaRPr>
        </a:p>
      </dsp:txBody>
      <dsp:txXfrm rot="10800000">
        <a:off x="-8216" y="2985644"/>
        <a:ext cx="4213534" cy="1791386"/>
      </dsp:txXfrm>
    </dsp:sp>
    <dsp:sp modelId="{D213FF42-AC77-4A97-8DB1-728445330AE8}">
      <dsp:nvSpPr>
        <dsp:cNvPr id="0" name=""/>
        <dsp:cNvSpPr/>
      </dsp:nvSpPr>
      <dsp:spPr>
        <a:xfrm rot="5400000">
          <a:off x="5117826" y="1476006"/>
          <a:ext cx="2388515" cy="4213534"/>
        </a:xfrm>
        <a:prstGeom prst="round1Rect">
          <a:avLst/>
        </a:prstGeom>
        <a:solidFill>
          <a:srgbClr val="143C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b="1" kern="1200" dirty="0">
              <a:solidFill>
                <a:schemeClr val="bg1"/>
              </a:solidFill>
            </a:rPr>
            <a:t>Impacts attendus</a:t>
          </a:r>
        </a:p>
        <a:p>
          <a:pPr marL="0" lvl="0" indent="0" algn="ctr" defTabSz="1244600">
            <a:lnSpc>
              <a:spcPct val="90000"/>
            </a:lnSpc>
            <a:spcBef>
              <a:spcPct val="0"/>
            </a:spcBef>
            <a:spcAft>
              <a:spcPct val="35000"/>
            </a:spcAft>
            <a:buNone/>
          </a:pPr>
          <a:endParaRPr lang="fr-FR" sz="2800" b="1" kern="1200" dirty="0">
            <a:solidFill>
              <a:schemeClr val="bg1"/>
            </a:solidFill>
          </a:endParaRPr>
        </a:p>
      </dsp:txBody>
      <dsp:txXfrm rot="-5400000">
        <a:off x="4205317" y="2985644"/>
        <a:ext cx="4213534" cy="1791386"/>
      </dsp:txXfrm>
    </dsp:sp>
    <dsp:sp modelId="{5A44825E-8835-4EB9-ABC1-02E46A94F95E}">
      <dsp:nvSpPr>
        <dsp:cNvPr id="0" name=""/>
        <dsp:cNvSpPr/>
      </dsp:nvSpPr>
      <dsp:spPr>
        <a:xfrm>
          <a:off x="2304259" y="1944215"/>
          <a:ext cx="3818548" cy="888599"/>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dirty="0"/>
            <a:t>Projet d’établissement </a:t>
          </a:r>
        </a:p>
      </dsp:txBody>
      <dsp:txXfrm>
        <a:off x="2347637" y="1987593"/>
        <a:ext cx="3731792" cy="80184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542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4" userDrawn="1">
          <p15:clr>
            <a:srgbClr val="F26B43"/>
          </p15:clr>
        </p15:guide>
        <p15:guide id="2" pos="223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0"/>
            <a:ext cx="3078427" cy="514100"/>
          </a:xfrm>
          <a:prstGeom prst="rect">
            <a:avLst/>
          </a:prstGeom>
        </p:spPr>
        <p:txBody>
          <a:bodyPr vert="horz" lIns="99051" tIns="49526" rIns="99051" bIns="49526" rtlCol="0"/>
          <a:lstStyle>
            <a:lvl1pPr algn="l">
              <a:defRPr sz="1300"/>
            </a:lvl1pPr>
          </a:lstStyle>
          <a:p>
            <a:endParaRPr lang="fr-FR"/>
          </a:p>
        </p:txBody>
      </p:sp>
      <p:sp>
        <p:nvSpPr>
          <p:cNvPr id="3" name="Espace réservé de la date 2"/>
          <p:cNvSpPr>
            <a:spLocks noGrp="1"/>
          </p:cNvSpPr>
          <p:nvPr>
            <p:ph type="dt" idx="1"/>
          </p:nvPr>
        </p:nvSpPr>
        <p:spPr>
          <a:xfrm>
            <a:off x="4024406" y="0"/>
            <a:ext cx="3078427" cy="514100"/>
          </a:xfrm>
          <a:prstGeom prst="rect">
            <a:avLst/>
          </a:prstGeom>
        </p:spPr>
        <p:txBody>
          <a:bodyPr vert="horz" lIns="99051" tIns="49526" rIns="99051" bIns="49526" rtlCol="0"/>
          <a:lstStyle>
            <a:lvl1pPr algn="r">
              <a:defRPr sz="1300"/>
            </a:lvl1pPr>
          </a:lstStyle>
          <a:p>
            <a:fld id="{1A15F316-C7C1-2A4C-9FE4-A51BAAAA90F2}" type="datetimeFigureOut">
              <a:rPr lang="fr-FR" smtClean="0"/>
              <a:t>16/01/2026</a:t>
            </a:fld>
            <a:endParaRPr lang="fr-FR"/>
          </a:p>
        </p:txBody>
      </p:sp>
      <p:sp>
        <p:nvSpPr>
          <p:cNvPr id="4" name="Espace réservé de l'image des diapositives 3"/>
          <p:cNvSpPr>
            <a:spLocks noGrp="1" noRot="1" noChangeAspect="1"/>
          </p:cNvSpPr>
          <p:nvPr>
            <p:ph type="sldImg" idx="2"/>
          </p:nvPr>
        </p:nvSpPr>
        <p:spPr>
          <a:xfrm>
            <a:off x="479425" y="1277938"/>
            <a:ext cx="6145213" cy="3455987"/>
          </a:xfrm>
          <a:prstGeom prst="rect">
            <a:avLst/>
          </a:prstGeom>
          <a:noFill/>
          <a:ln w="12700">
            <a:solidFill>
              <a:prstClr val="black"/>
            </a:solidFill>
          </a:ln>
        </p:spPr>
        <p:txBody>
          <a:bodyPr vert="horz" lIns="99051" tIns="49526" rIns="99051" bIns="49526" rtlCol="0" anchor="ctr"/>
          <a:lstStyle/>
          <a:p>
            <a:endParaRPr lang="fr-FR"/>
          </a:p>
        </p:txBody>
      </p:sp>
      <p:sp>
        <p:nvSpPr>
          <p:cNvPr id="5" name="Espace réservé des notes 4"/>
          <p:cNvSpPr>
            <a:spLocks noGrp="1"/>
          </p:cNvSpPr>
          <p:nvPr>
            <p:ph type="body" sz="quarter" idx="3"/>
          </p:nvPr>
        </p:nvSpPr>
        <p:spPr>
          <a:xfrm>
            <a:off x="710407" y="4925411"/>
            <a:ext cx="5683250" cy="4029878"/>
          </a:xfrm>
          <a:prstGeom prst="rect">
            <a:avLst/>
          </a:prstGeom>
        </p:spPr>
        <p:txBody>
          <a:bodyPr vert="horz" lIns="99051" tIns="49526" rIns="99051" bIns="49526"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4" y="9720515"/>
            <a:ext cx="3078427" cy="514099"/>
          </a:xfrm>
          <a:prstGeom prst="rect">
            <a:avLst/>
          </a:prstGeom>
        </p:spPr>
        <p:txBody>
          <a:bodyPr vert="horz" lIns="99051" tIns="49526" rIns="99051" bIns="49526"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4406" y="9720515"/>
            <a:ext cx="3078427" cy="514099"/>
          </a:xfrm>
          <a:prstGeom prst="rect">
            <a:avLst/>
          </a:prstGeom>
        </p:spPr>
        <p:txBody>
          <a:bodyPr vert="horz" lIns="99051" tIns="49526" rIns="99051" bIns="49526" rtlCol="0" anchor="b"/>
          <a:lstStyle>
            <a:lvl1pPr algn="r">
              <a:defRPr sz="1300"/>
            </a:lvl1pPr>
          </a:lstStyle>
          <a:p>
            <a:fld id="{D708D76D-CA22-A34A-80C9-902ECA358831}" type="slidenum">
              <a:rPr lang="fr-FR" smtClean="0"/>
              <a:t>‹N°›</a:t>
            </a:fld>
            <a:endParaRPr lang="fr-FR"/>
          </a:p>
        </p:txBody>
      </p:sp>
    </p:spTree>
    <p:extLst>
      <p:ext uri="{BB962C8B-B14F-4D97-AF65-F5344CB8AC3E}">
        <p14:creationId xmlns:p14="http://schemas.microsoft.com/office/powerpoint/2010/main" val="241830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onprojet.erasmusplus.fr/shared/37?expires=1830207600&amp;signature=9b15df1e8bced5035da04a377f64f724ba84c115a9c9e2654bba08eefade4fc7"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agence.erasmusplus.fr/erasmus-digital/" TargetMode="External"/><Relationship Id="rId4" Type="http://schemas.openxmlformats.org/officeDocument/2006/relationships/hyperlink" Target="https://education.ec.europa.eu/fr/education-levels/higher-education/inclusive-and-connected-higher-education/european-credit-transfer-and-accumulation-syste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rasmus-plus.ec.europa.eu/document/erasmus-charter-for-higher-education-sample-certificat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ducation.gouv.fr/bo/2026/Hebdo3/MENC2535795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erasmus-edu-2022-eche-cert-fp?keywords=ECHE&amp;programmePeriod=2021%20-%202027&amp;frameworkProgramme=4335376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c.europa.eu/info/funding-tenders/opportunities/portal/screen/how-to-participate/participant-regist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rasmusplus.fr/upload/32565/charte-eche-criteres-dattribution.docx.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view.genial.ly/62c14e48f9c5030018c83a7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onprojet.erasmusplus.fr/fiche-action/appel=2026&amp;codeAction=KA131-HED"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monprojet.erasmusplus.fr/fiche-action/appel=2026&amp;codeAction=KA220-HED" TargetMode="External"/><Relationship Id="rId4" Type="http://schemas.openxmlformats.org/officeDocument/2006/relationships/hyperlink" Target="https://monprojet.erasmusplus.fr/fiche-action/appel=2026&amp;codeAction=KA171-HED"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ur-lex.europa.eu/legal-content/FR/TXT/PDF/?uri=CELEX:52020DC0625&amp;from=E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ommission.europa.eu/topics/competitiveness/union-skills_f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gence.erasmusplus.fr/publications/lobservatoire-erasmus-n7-evaluation-de-limpact-des-mobilites-erasmu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gence.erasmusplus.fr/programme-erasmus/outils/europass/europass-le-supplement-au-diplom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ducation.ec.europa.eu/fr/education-levels/higher-education/inclusive-and-connected-higher-education/european-credit-transfer-and-accumulation-syste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agence.erasmusplus.fr/programme-erasmus/outils/europass/europass-le-supplement-au-diplom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erasmus-edu-2022-eche-cert-fp?keywords=ECHE&amp;programmePeriod=2021%20-%202027&amp;frameworkProgramme=4335376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agence.erasmusplus.fr/erasmus-et-la-transition-ecologique/" TargetMode="External"/><Relationship Id="rId3" Type="http://schemas.openxmlformats.org/officeDocument/2006/relationships/hyperlink" Target="https://www.youtube.com/watch?v=prCp8hNRnFM&amp;t=241s" TargetMode="External"/><Relationship Id="rId7" Type="http://schemas.openxmlformats.org/officeDocument/2006/relationships/hyperlink" Target="https://agence.erasmusplus.fr/erasmus-et-inclus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youtube.com/watch?v=wee4M5mVE9k" TargetMode="External"/><Relationship Id="rId5" Type="http://schemas.openxmlformats.org/officeDocument/2006/relationships/hyperlink" Target="https://www.youtube.com/watch?v=YUzOtkVlYV8" TargetMode="External"/><Relationship Id="rId4" Type="http://schemas.openxmlformats.org/officeDocument/2006/relationships/hyperlink" Target="https://www.youtube.com/watch?v=50rK-g97Bhc" TargetMode="External"/><Relationship Id="rId9" Type="http://schemas.openxmlformats.org/officeDocument/2006/relationships/hyperlink" Target="https://agence.erasmusplus.fr/erasmus-digita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education.gouv.fr/bo/2026/Hebdo3/MENC2535795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monprojet.erasmusplus.fr/docs/documents/guide_inclusion_2025_475.pdf"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agence.erasmusplus.fr/erasmus-digita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PxwpkYpnFvg&amp;ab_channel=AgenceErasmus%2BFrance%2FEducation%26Formatio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agence.erasmusplus.fr/publications/recueil-de-projets-transition-ecologiqu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gence.erasmusplus.fr/publications/lobservatoire-erasmus-n23-lengagement-social-et-citoyen-dans-les-projets-erasmus-et-le-corps-europeen-de-solidarite/"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agence.erasmusplus.fr/publications/recueil-de-projets-erasmus-citoyennete-europeenne/"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monprojet.erasmusplus.fr/"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monprojet.erasmusplus.fr/eche"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rasmus-plus.ec.europa.eu/resources-and-tools/documents-and-guidelines?facets__field_eac_type=96"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monprojet.erasmusplus.fr/developpeur"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87363"/>
            <a:ext cx="6145213" cy="3455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1</a:t>
            </a:fld>
            <a:endParaRPr lang="fr-FR"/>
          </a:p>
        </p:txBody>
      </p:sp>
    </p:spTree>
    <p:extLst>
      <p:ext uri="{BB962C8B-B14F-4D97-AF65-F5344CB8AC3E}">
        <p14:creationId xmlns:p14="http://schemas.microsoft.com/office/powerpoint/2010/main" val="50421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25450"/>
            <a:ext cx="6145213" cy="3455988"/>
          </a:xfrm>
        </p:spPr>
      </p:sp>
      <p:sp>
        <p:nvSpPr>
          <p:cNvPr id="3" name="Espace réservé des notes 2"/>
          <p:cNvSpPr>
            <a:spLocks noGrp="1"/>
          </p:cNvSpPr>
          <p:nvPr>
            <p:ph type="body" idx="1"/>
          </p:nvPr>
        </p:nvSpPr>
        <p:spPr>
          <a:xfrm>
            <a:off x="479425" y="4233433"/>
            <a:ext cx="6224968" cy="4029878"/>
          </a:xfrm>
        </p:spPr>
        <p:txBody>
          <a:bodyPr/>
          <a:lstStyle/>
          <a:p>
            <a:pPr defTabSz="990510">
              <a:defRPr/>
            </a:pPr>
            <a:r>
              <a:rPr lang="fr-FR" dirty="0"/>
              <a:t>Les « standards de qualité » mentionnés dans le deuxième point ont pour objectif d’</a:t>
            </a:r>
            <a:r>
              <a:rPr lang="fr-FR" b="1" dirty="0"/>
              <a:t>engager</a:t>
            </a:r>
            <a:r>
              <a:rPr lang="fr-FR" b="1" dirty="0">
                <a:solidFill>
                  <a:prstClr val="black"/>
                </a:solidFill>
              </a:rPr>
              <a:t> votre établissement dans un cadre européen de qualité. </a:t>
            </a:r>
            <a:r>
              <a:rPr lang="fr-FR" dirty="0">
                <a:solidFill>
                  <a:prstClr val="black"/>
                </a:solidFill>
              </a:rPr>
              <a:t>Ce sont, autrement dit, les principes fondamentaux que s’engage à respecter tout établissement charté.</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10</a:t>
            </a:fld>
            <a:endParaRPr lang="fr-FR"/>
          </a:p>
        </p:txBody>
      </p:sp>
    </p:spTree>
    <p:extLst>
      <p:ext uri="{BB962C8B-B14F-4D97-AF65-F5344CB8AC3E}">
        <p14:creationId xmlns:p14="http://schemas.microsoft.com/office/powerpoint/2010/main" val="4022107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49263"/>
            <a:ext cx="6145213" cy="3455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11</a:t>
            </a:fld>
            <a:endParaRPr lang="fr-FR">
              <a:solidFill>
                <a:prstClr val="black"/>
              </a:solidFill>
              <a:latin typeface="Calibri" panose="020F0502020204030204"/>
            </a:endParaRPr>
          </a:p>
        </p:txBody>
      </p:sp>
    </p:spTree>
    <p:extLst>
      <p:ext uri="{BB962C8B-B14F-4D97-AF65-F5344CB8AC3E}">
        <p14:creationId xmlns:p14="http://schemas.microsoft.com/office/powerpoint/2010/main" val="4201853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1813" y="201613"/>
            <a:ext cx="5954712" cy="3349625"/>
          </a:xfrm>
        </p:spPr>
      </p:sp>
      <p:sp>
        <p:nvSpPr>
          <p:cNvPr id="3" name="Espace réservé des notes 2"/>
          <p:cNvSpPr>
            <a:spLocks noGrp="1"/>
          </p:cNvSpPr>
          <p:nvPr>
            <p:ph type="body" idx="1"/>
          </p:nvPr>
        </p:nvSpPr>
        <p:spPr>
          <a:xfrm>
            <a:off x="490399" y="3693174"/>
            <a:ext cx="6219320" cy="5401399"/>
          </a:xfrm>
        </p:spPr>
        <p:txBody>
          <a:bodyPr/>
          <a:lstStyle/>
          <a:p>
            <a:pPr defTabSz="914177">
              <a:defRPr/>
            </a:pPr>
            <a:r>
              <a:rPr lang="fr-FR" dirty="0"/>
              <a:t>Que contient cette Charte ? A quoi l’établissement s’engage-t-il lorsqu’il candidate puis obtient cette Charte ?</a:t>
            </a:r>
          </a:p>
          <a:p>
            <a:pPr defTabSz="914177">
              <a:defRPr/>
            </a:pPr>
            <a:endParaRPr lang="fr-FR" dirty="0"/>
          </a:p>
          <a:p>
            <a:pPr defTabSz="914177">
              <a:defRPr/>
            </a:pPr>
            <a:r>
              <a:rPr lang="fr-FR" dirty="0"/>
              <a:t>La Charte ECHE a deux objectifs :</a:t>
            </a:r>
          </a:p>
          <a:p>
            <a:pPr marL="171408" indent="-171408" defTabSz="914177">
              <a:buFontTx/>
              <a:buChar char="-"/>
              <a:defRPr/>
            </a:pPr>
            <a:r>
              <a:rPr lang="fr-FR" dirty="0"/>
              <a:t>Engager l’établissement dans un cadre européen de qualité (= « principes de la Charte »)</a:t>
            </a:r>
          </a:p>
          <a:p>
            <a:pPr marL="171408" indent="-171408" defTabSz="914177">
              <a:buFontTx/>
              <a:buChar char="-"/>
              <a:defRPr/>
            </a:pPr>
            <a:r>
              <a:rPr lang="fr-FR" dirty="0"/>
              <a:t>Inscrire le programme Erasmus+ dans la stratégie de modernisation et d’internationalisation de l’établissement</a:t>
            </a:r>
          </a:p>
          <a:p>
            <a:pPr defTabSz="914177">
              <a:defRPr/>
            </a:pPr>
            <a:endParaRPr lang="fr-FR" dirty="0"/>
          </a:p>
          <a:p>
            <a:pPr defTabSz="914177">
              <a:defRPr/>
            </a:pPr>
            <a:r>
              <a:rPr lang="fr-FR" dirty="0"/>
              <a:t>Le cadre européen de qualité comprend 35 principes fondamentaux auxquels votre établissement s’engage. Vous pouvez retrouver le détail de ces principes dans ce document : </a:t>
            </a:r>
            <a:r>
              <a:rPr lang="fr-FR" sz="1200" b="0" i="0" u="sng" strike="noStrike" kern="1200" dirty="0">
                <a:solidFill>
                  <a:schemeClr val="tx1"/>
                </a:solidFill>
                <a:effectLst/>
                <a:latin typeface="+mn-lt"/>
                <a:ea typeface="+mn-ea"/>
                <a:cs typeface="+mn-cs"/>
                <a:hlinkClick r:id="rId3"/>
              </a:rPr>
              <a:t>https://monprojet.erasmusplus.fr/shared/37?expires=1830207600&amp;signature=9b15df1e8bced5035da04a377f64f724ba84c115a9c9e2654bba08eefade4fc7</a:t>
            </a:r>
            <a:endParaRPr lang="fr-FR" dirty="0"/>
          </a:p>
          <a:p>
            <a:pPr defTabSz="914177">
              <a:defRPr/>
            </a:pPr>
            <a:endParaRPr lang="fr-FR" dirty="0"/>
          </a:p>
          <a:p>
            <a:pPr defTabSz="914177">
              <a:defRPr/>
            </a:pPr>
            <a:r>
              <a:rPr lang="fr-FR" sz="1200" b="0" i="0" u="none" strike="noStrike" dirty="0">
                <a:solidFill>
                  <a:srgbClr val="000000"/>
                </a:solidFill>
                <a:effectLst/>
                <a:latin typeface="Calibri" panose="020F0502020204030204" pitchFamily="34" charset="0"/>
              </a:rPr>
              <a:t>Certains principes sont transversaux et doivent être appliqués dans toutes vos actions liées à Erasmus+. Cette slide reprend quelques-uns de ces principes :</a:t>
            </a:r>
          </a:p>
          <a:p>
            <a:pPr defTabSz="914177">
              <a:defRPr/>
            </a:pPr>
            <a:endParaRPr lang="fr-FR" dirty="0"/>
          </a:p>
          <a:p>
            <a:pPr marL="185721" indent="-185721" defTabSz="990510">
              <a:buFont typeface="Arial" panose="020B0604020202020204" pitchFamily="34" charset="0"/>
              <a:buChar char="•"/>
              <a:defRPr/>
            </a:pPr>
            <a:r>
              <a:rPr lang="fr-FR" dirty="0">
                <a:cs typeface="Arial" panose="020B0604020202020204" pitchFamily="34" charset="0"/>
              </a:rPr>
              <a:t>Non-discrimination, transparence et inclusion : il s’agit de sélectionner les apprenants souhaitant partir en mobilité Erasmus+ de manière transparente, juste et justifiée.</a:t>
            </a:r>
          </a:p>
          <a:p>
            <a:pPr defTabSz="990510">
              <a:defRPr/>
            </a:pPr>
            <a:endParaRPr lang="fr-FR" dirty="0">
              <a:cs typeface="Arial" panose="020B0604020202020204" pitchFamily="34" charset="0"/>
            </a:endParaRPr>
          </a:p>
          <a:p>
            <a:pPr marL="185721" indent="-185721" defTabSz="990510">
              <a:buFont typeface="Arial" panose="020B0604020202020204" pitchFamily="34" charset="0"/>
              <a:buChar char="•"/>
              <a:defRPr/>
            </a:pPr>
            <a:r>
              <a:rPr lang="fr-FR" dirty="0">
                <a:cs typeface="Arial" panose="020B0604020202020204" pitchFamily="34" charset="0"/>
              </a:rPr>
              <a:t>Accès égal et équitable aux participants : il s’agit de garantir l’accès au programme Erasmus+ à l’ensemble de ses publics, y compris et notamment les « publics ayant moins d’opportunités ».</a:t>
            </a:r>
          </a:p>
          <a:p>
            <a:pPr defTabSz="990510">
              <a:defRPr/>
            </a:pPr>
            <a:endParaRPr lang="fr-FR" dirty="0">
              <a:cs typeface="Arial" panose="020B0604020202020204" pitchFamily="34" charset="0"/>
            </a:endParaRPr>
          </a:p>
          <a:p>
            <a:pPr marL="185721" indent="-185721" defTabSz="990510">
              <a:buFont typeface="Arial" panose="020B0604020202020204" pitchFamily="34" charset="0"/>
              <a:buChar char="•"/>
              <a:defRPr/>
            </a:pPr>
            <a:r>
              <a:rPr lang="fr-FR" dirty="0">
                <a:cs typeface="Arial" panose="020B0604020202020204" pitchFamily="34" charset="0"/>
              </a:rPr>
              <a:t>R</a:t>
            </a:r>
            <a:r>
              <a:rPr lang="fr-FR" dirty="0"/>
              <a:t>econnaissance automatique des acquis d’apprentissage à l’étranger, c’est-à-dire </a:t>
            </a:r>
            <a:r>
              <a:rPr lang="fr-FR" dirty="0">
                <a:cs typeface="Arial" panose="020B0604020202020204" pitchFamily="34" charset="0"/>
              </a:rPr>
              <a:t>tous les crédits obtenus pour les résultats d’apprentissage pendant une période d’étude, de stage ou de formation à l’étranger (mobilité étudiante et de personnels). Pour aller plus loin : </a:t>
            </a:r>
            <a:r>
              <a:rPr lang="fr-FR" dirty="0">
                <a:cs typeface="Arial" panose="020B0604020202020204" pitchFamily="34" charset="0"/>
                <a:hlinkClick r:id="rId4"/>
              </a:rPr>
              <a:t>https://education.ec.europa.eu/fr/education-levels/higher-education/inclusive-and-connected-higher-education/european-credit-transfer-and-accumulation-system</a:t>
            </a:r>
            <a:r>
              <a:rPr lang="fr-FR" dirty="0">
                <a:cs typeface="Arial" panose="020B0604020202020204" pitchFamily="34" charset="0"/>
              </a:rPr>
              <a:t> </a:t>
            </a:r>
          </a:p>
          <a:p>
            <a:pPr defTabSz="990510">
              <a:defRPr/>
            </a:pPr>
            <a:endParaRPr lang="fr-FR" dirty="0">
              <a:cs typeface="Arial" panose="020B0604020202020204" pitchFamily="34" charset="0"/>
            </a:endParaRPr>
          </a:p>
          <a:p>
            <a:pPr marL="185721" indent="-185721" defTabSz="990510">
              <a:buFont typeface="Arial" panose="020B0604020202020204" pitchFamily="34" charset="0"/>
              <a:buChar char="•"/>
              <a:defRPr/>
            </a:pPr>
            <a:r>
              <a:rPr lang="fr-FR" dirty="0">
                <a:cs typeface="Arial" panose="020B0604020202020204" pitchFamily="34" charset="0"/>
              </a:rPr>
              <a:t>Aucun frais d’inscription aux étudiants entrants : ne facturer aucun frais aux étudiants entrants que ce soit pour la scolarité, l’inscription, les examens, ou l’accès aux laboratoires et bibliothèques.</a:t>
            </a:r>
          </a:p>
          <a:p>
            <a:pPr defTabSz="990510">
              <a:defRPr/>
            </a:pPr>
            <a:endParaRPr lang="fr-FR" dirty="0">
              <a:cs typeface="Arial" panose="020B0604020202020204" pitchFamily="34" charset="0"/>
            </a:endParaRPr>
          </a:p>
          <a:p>
            <a:pPr marL="185721" indent="-185721" defTabSz="990510">
              <a:buFont typeface="Arial" panose="020B0604020202020204" pitchFamily="34" charset="0"/>
              <a:buChar char="•"/>
              <a:defRPr/>
            </a:pPr>
            <a:r>
              <a:rPr lang="fr-FR" dirty="0">
                <a:cs typeface="Arial" panose="020B0604020202020204" pitchFamily="34" charset="0"/>
              </a:rPr>
              <a:t>Qualité des activités de mobilité et des projets de coopération, et ce tout au long des phases de candidature et de mise en œuvre du projet.</a:t>
            </a:r>
          </a:p>
          <a:p>
            <a:pPr defTabSz="990510">
              <a:defRPr/>
            </a:pPr>
            <a:endParaRPr lang="fr-FR" dirty="0">
              <a:cs typeface="Arial" panose="020B0604020202020204" pitchFamily="34" charset="0"/>
            </a:endParaRPr>
          </a:p>
          <a:p>
            <a:pPr marL="185721" indent="-185721" defTabSz="990510">
              <a:buFont typeface="Arial" panose="020B0604020202020204" pitchFamily="34" charset="0"/>
              <a:buChar char="•"/>
              <a:defRPr/>
            </a:pPr>
            <a:r>
              <a:rPr lang="fr-FR" dirty="0"/>
              <a:t>Digitaliser les processus administratifs relatifs à la gestion des mobilités, en conformité avec l’initiative Erasmus+ Digital. Pour aller plus loin : </a:t>
            </a:r>
            <a:r>
              <a:rPr lang="fr-FR" dirty="0">
                <a:hlinkClick r:id="rId5"/>
              </a:rPr>
              <a:t>https://agence.erasmusplus.fr/erasmus-digital/</a:t>
            </a:r>
            <a:endParaRPr lang="fr-FR" dirty="0"/>
          </a:p>
          <a:p>
            <a:pPr defTabSz="990510">
              <a:defRPr/>
            </a:pPr>
            <a:endParaRPr lang="fr-FR" dirty="0"/>
          </a:p>
          <a:p>
            <a:pPr marL="185721" indent="-185721" defTabSz="990510">
              <a:buFont typeface="Arial" panose="020B0604020202020204" pitchFamily="34" charset="0"/>
              <a:buChar char="•"/>
              <a:defRPr/>
            </a:pPr>
            <a:r>
              <a:rPr lang="fr-FR" dirty="0"/>
              <a:t>Sensibiliser les participants aux pratiques respectueuses de l'environnement, </a:t>
            </a:r>
            <a:r>
              <a:rPr lang="fr-FR" sz="1200" kern="1200" dirty="0">
                <a:solidFill>
                  <a:schemeClr val="tx1"/>
                </a:solidFill>
                <a:latin typeface="+mn-lt"/>
                <a:ea typeface="+mn-ea"/>
                <a:cs typeface="+mn-cs"/>
              </a:rPr>
              <a:t>développer des compétences vertes ou encourager des projets « transition écologique »  </a:t>
            </a:r>
            <a:r>
              <a:rPr lang="fr-FR" dirty="0"/>
              <a:t>dans le cadre des projets Erasmus+ et notamment des mobilités.</a:t>
            </a:r>
          </a:p>
          <a:p>
            <a:pPr defTabSz="990510">
              <a:defRPr/>
            </a:pPr>
            <a:endParaRPr lang="fr-FR" dirty="0"/>
          </a:p>
          <a:p>
            <a:pPr marL="185721" indent="-185721" defTabSz="990510">
              <a:buFont typeface="Arial" panose="020B0604020202020204" pitchFamily="34" charset="0"/>
              <a:buChar char="•"/>
              <a:defRPr/>
            </a:pPr>
            <a:r>
              <a:rPr lang="fr-FR" dirty="0"/>
              <a:t>Incitation à promouvoir l’engagement civique des participants : encourager les étudiants et personnels à s’impliquer en tant que citoyens actifs avant, pendant et après leur participation à une mobilité ou un projet de coopération.</a:t>
            </a:r>
          </a:p>
        </p:txBody>
      </p:sp>
      <p:sp>
        <p:nvSpPr>
          <p:cNvPr id="4" name="Espace réservé du numéro de diapositive 3"/>
          <p:cNvSpPr>
            <a:spLocks noGrp="1"/>
          </p:cNvSpPr>
          <p:nvPr>
            <p:ph type="sldNum" sz="quarter" idx="10"/>
          </p:nvPr>
        </p:nvSpPr>
        <p:spPr/>
        <p:txBody>
          <a:bodyPr/>
          <a:lstStyle/>
          <a:p>
            <a:pPr defTabSz="914177">
              <a:defRPr/>
            </a:pPr>
            <a:fld id="{0AD24DB3-1490-4215-8D21-EB295C45886E}" type="slidenum">
              <a:rPr lang="fr-FR" sz="1200">
                <a:solidFill>
                  <a:prstClr val="black"/>
                </a:solidFill>
                <a:latin typeface="Calibri" panose="020F0502020204030204"/>
              </a:rPr>
              <a:pPr defTabSz="914177">
                <a:defRPr/>
              </a:pPr>
              <a:t>12</a:t>
            </a:fld>
            <a:endParaRPr lang="fr-FR" sz="1200">
              <a:solidFill>
                <a:prstClr val="black"/>
              </a:solidFill>
              <a:latin typeface="Calibri" panose="020F0502020204030204"/>
            </a:endParaRPr>
          </a:p>
        </p:txBody>
      </p:sp>
    </p:spTree>
    <p:extLst>
      <p:ext uri="{BB962C8B-B14F-4D97-AF65-F5344CB8AC3E}">
        <p14:creationId xmlns:p14="http://schemas.microsoft.com/office/powerpoint/2010/main" val="2125126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49263"/>
            <a:ext cx="6145213" cy="3455987"/>
          </a:xfrm>
        </p:spPr>
      </p:sp>
      <p:sp>
        <p:nvSpPr>
          <p:cNvPr id="3" name="Espace réservé des notes 2"/>
          <p:cNvSpPr>
            <a:spLocks noGrp="1"/>
          </p:cNvSpPr>
          <p:nvPr>
            <p:ph type="body" idx="1"/>
          </p:nvPr>
        </p:nvSpPr>
        <p:spPr>
          <a:xfrm>
            <a:off x="710407" y="4314425"/>
            <a:ext cx="5683250" cy="4029878"/>
          </a:xfrm>
        </p:spPr>
        <p:txBody>
          <a:bodyPr/>
          <a:lstStyle/>
          <a:p>
            <a:r>
              <a:rPr lang="fr-FR" i="1" dirty="0"/>
              <a:t>In fine</a:t>
            </a:r>
            <a:r>
              <a:rPr lang="fr-FR" dirty="0"/>
              <a:t>, la Charte Erasmus pour l’enseignement supérieur ressemble à ça : </a:t>
            </a:r>
            <a:r>
              <a:rPr lang="fr-FR" dirty="0">
                <a:effectLst/>
                <a:hlinkClick r:id="rId3" tooltip="https://erasmus-plus.ec.europa.eu/document/erasmus-charter-for-higher-education-sample-certificate"/>
              </a:rPr>
              <a:t>https://erasmus-plus.ec.europa.eu/document/erasmus-charter-for-higher-education-sample-certificate</a:t>
            </a:r>
            <a:endParaRPr lang="fr-FR" dirty="0"/>
          </a:p>
          <a:p>
            <a:r>
              <a:rPr lang="fr-FR" dirty="0"/>
              <a:t>C’est un document assez court (2 pages) que la Commission européenne vous remet et qui liste les 35 principes mentionnés précédemment et que votre établissement s’engage à respecter lors de sa participation au programme Erasmus+.</a:t>
            </a:r>
          </a:p>
          <a:p>
            <a:endParaRPr lang="fr-FR" dirty="0"/>
          </a:p>
          <a:p>
            <a:r>
              <a:rPr lang="fr-FR" dirty="0"/>
              <a:t>Ce document, c’est le support (numérique ou papier) de votre Charte ; mais c’est aussi bien plus que ça puisque demander et obtenir la Charte ECHE suppose de mettre en place toute une stratégie de participation à Erasmus+ au sein de votre établissement.</a:t>
            </a:r>
          </a:p>
        </p:txBody>
      </p:sp>
      <p:sp>
        <p:nvSpPr>
          <p:cNvPr id="4" name="Espace réservé du numéro de diapositive 3"/>
          <p:cNvSpPr>
            <a:spLocks noGrp="1"/>
          </p:cNvSpPr>
          <p:nvPr>
            <p:ph type="sldNum" sz="quarter" idx="5"/>
          </p:nvPr>
        </p:nvSpPr>
        <p:spPr/>
        <p:txBody>
          <a:bodyPr/>
          <a:lstStyle/>
          <a:p>
            <a:pPr defTabSz="914326">
              <a:defRPr/>
            </a:pPr>
            <a:fld id="{0AD24DB3-1490-4215-8D21-EB295C45886E}" type="slidenum">
              <a:rPr lang="fr-FR" sz="1200">
                <a:solidFill>
                  <a:prstClr val="black"/>
                </a:solidFill>
                <a:latin typeface="Calibri" panose="020F0502020204030204"/>
              </a:rPr>
              <a:pPr defTabSz="914326">
                <a:defRPr/>
              </a:pPr>
              <a:t>13</a:t>
            </a:fld>
            <a:endParaRPr lang="fr-FR" sz="1200">
              <a:solidFill>
                <a:prstClr val="black"/>
              </a:solidFill>
              <a:latin typeface="Calibri" panose="020F0502020204030204"/>
            </a:endParaRPr>
          </a:p>
        </p:txBody>
      </p:sp>
    </p:spTree>
    <p:extLst>
      <p:ext uri="{BB962C8B-B14F-4D97-AF65-F5344CB8AC3E}">
        <p14:creationId xmlns:p14="http://schemas.microsoft.com/office/powerpoint/2010/main" val="419611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49263"/>
            <a:ext cx="6145213" cy="3455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14</a:t>
            </a:fld>
            <a:endParaRPr lang="fr-FR">
              <a:solidFill>
                <a:prstClr val="black"/>
              </a:solidFill>
              <a:latin typeface="Calibri" panose="020F0502020204030204"/>
            </a:endParaRPr>
          </a:p>
        </p:txBody>
      </p:sp>
    </p:spTree>
    <p:extLst>
      <p:ext uri="{BB962C8B-B14F-4D97-AF65-F5344CB8AC3E}">
        <p14:creationId xmlns:p14="http://schemas.microsoft.com/office/powerpoint/2010/main" val="2245488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19113" y="388938"/>
            <a:ext cx="6145212" cy="3455987"/>
          </a:xfrm>
        </p:spPr>
      </p:sp>
      <p:sp>
        <p:nvSpPr>
          <p:cNvPr id="3" name="Espace réservé des commentaires 2"/>
          <p:cNvSpPr>
            <a:spLocks noGrp="1"/>
          </p:cNvSpPr>
          <p:nvPr>
            <p:ph type="body" idx="1"/>
          </p:nvPr>
        </p:nvSpPr>
        <p:spPr>
          <a:xfrm>
            <a:off x="439357" y="4060438"/>
            <a:ext cx="6224969" cy="4029878"/>
          </a:xfrm>
        </p:spPr>
        <p:txBody>
          <a:bodyPr/>
          <a:lstStyle/>
          <a:p>
            <a:pPr marL="0" lvl="1" defTabSz="990510">
              <a:defRPr/>
            </a:pPr>
            <a:r>
              <a:rPr lang="fr-FR" dirty="0"/>
              <a:t>Une fois votre candidature soumise, quel est le processus d’évaluation ?</a:t>
            </a:r>
          </a:p>
          <a:p>
            <a:pPr marL="0" lvl="1" defTabSz="990510">
              <a:defRPr/>
            </a:pPr>
            <a:endParaRPr lang="fr-FR" dirty="0"/>
          </a:p>
          <a:p>
            <a:pPr marL="0" lvl="1" defTabSz="990510">
              <a:defRPr/>
            </a:pPr>
            <a:r>
              <a:rPr lang="fr-FR" dirty="0"/>
              <a:t>Le processus d’évaluation se déroule en 2 étapes.</a:t>
            </a:r>
          </a:p>
          <a:p>
            <a:pPr marL="0" lvl="1" defTabSz="990510">
              <a:defRPr/>
            </a:pPr>
            <a:endParaRPr lang="fr-FR" dirty="0"/>
          </a:p>
          <a:p>
            <a:pPr marL="0" lvl="1" defTabSz="990510">
              <a:defRPr/>
            </a:pPr>
            <a:r>
              <a:rPr lang="fr-FR" dirty="0"/>
              <a:t>1- Les organismes candidats sont soumis au </a:t>
            </a:r>
            <a:r>
              <a:rPr lang="fr-FR" b="1" dirty="0"/>
              <a:t>contrôle du respect des critères d’éligibilité formelle par les autorités nationales </a:t>
            </a:r>
            <a:r>
              <a:rPr lang="fr-FR" dirty="0"/>
              <a:t>des Etats participants au programme.</a:t>
            </a:r>
          </a:p>
          <a:p>
            <a:pPr marL="0" lvl="1" defTabSz="990510">
              <a:defRPr/>
            </a:pPr>
            <a:r>
              <a:rPr lang="fr-FR" dirty="0"/>
              <a:t>Ces autorités confirment, parmi les candidats à la Charte, les établissements de l’enseignement supérieur éligibles pour participer aux activités du programme Erasmus+ sur leurs territoires respectifs. </a:t>
            </a:r>
          </a:p>
          <a:p>
            <a:pPr marL="0" lvl="1" defTabSz="990510">
              <a:defRPr/>
            </a:pPr>
            <a:r>
              <a:rPr lang="fr-FR" dirty="0"/>
              <a:t>En France, c’est le ministère de l’Enseignement Supérieur, de la Recherche et de l’Espace (</a:t>
            </a:r>
            <a:r>
              <a:rPr lang="fr-FR" b="1" dirty="0"/>
              <a:t>MESRE</a:t>
            </a:r>
            <a:r>
              <a:rPr lang="fr-FR" dirty="0"/>
              <a:t>). </a:t>
            </a:r>
            <a:r>
              <a:rPr lang="fr-FR" sz="1300" dirty="0"/>
              <a:t>Ces critères permettent d’identifier les établissements dispensant des formations (académiques) sanctionnées par des diplômes qui pourront être reconnus automatiquement au sein de l’UE en vue de faciliter la mobilité et la poursuite d’études hors de France.</a:t>
            </a:r>
            <a:endParaRPr lang="fr-FR" dirty="0"/>
          </a:p>
          <a:p>
            <a:pPr marL="0" lvl="1" defTabSz="990510">
              <a:defRPr/>
            </a:pPr>
            <a:endParaRPr lang="fr-FR" b="1" dirty="0"/>
          </a:p>
          <a:p>
            <a:pPr marL="0" lvl="1" defTabSz="990510">
              <a:defRPr/>
            </a:pPr>
            <a:r>
              <a:rPr lang="fr-FR" dirty="0"/>
              <a:t>2- Les candidatures formellement éligibles seront </a:t>
            </a:r>
            <a:r>
              <a:rPr lang="fr-FR" b="1" dirty="0"/>
              <a:t>évaluées sur le fond (évaluation qualitative) par le comité d’évaluation ECHE</a:t>
            </a:r>
            <a:r>
              <a:rPr lang="fr-FR" dirty="0"/>
              <a:t>.</a:t>
            </a:r>
          </a:p>
        </p:txBody>
      </p:sp>
    </p:spTree>
    <p:extLst>
      <p:ext uri="{BB962C8B-B14F-4D97-AF65-F5344CB8AC3E}">
        <p14:creationId xmlns:p14="http://schemas.microsoft.com/office/powerpoint/2010/main" val="3871577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1013" y="622300"/>
            <a:ext cx="6142037" cy="3454400"/>
          </a:xfrm>
        </p:spPr>
      </p:sp>
      <p:sp>
        <p:nvSpPr>
          <p:cNvPr id="3" name="Espace réservé des commentaires 2"/>
          <p:cNvSpPr>
            <a:spLocks noGrp="1"/>
          </p:cNvSpPr>
          <p:nvPr>
            <p:ph type="body" idx="1"/>
          </p:nvPr>
        </p:nvSpPr>
        <p:spPr>
          <a:xfrm>
            <a:off x="479427" y="4505281"/>
            <a:ext cx="6224969" cy="4029878"/>
          </a:xfrm>
        </p:spPr>
        <p:txBody>
          <a:bodyPr/>
          <a:lstStyle/>
          <a:p>
            <a:pPr marL="0" lvl="1" defTabSz="990510">
              <a:defRPr/>
            </a:pPr>
            <a:r>
              <a:rPr lang="fr-FR" sz="1300" dirty="0"/>
              <a:t>Lien vers le BOEN 2026 : </a:t>
            </a:r>
            <a:r>
              <a:rPr lang="fr-FR" sz="1200" b="0" i="0" kern="1200" dirty="0">
                <a:solidFill>
                  <a:schemeClr val="tx1"/>
                </a:solidFill>
                <a:effectLst/>
                <a:latin typeface="+mn-lt"/>
                <a:ea typeface="+mn-ea"/>
                <a:cs typeface="+mn-cs"/>
                <a:hlinkClick r:id="rId3"/>
              </a:rPr>
              <a:t>https://www.education.gouv.fr/bo/2026/Hebdo3/MENC2535795N</a:t>
            </a:r>
            <a:r>
              <a:rPr lang="fr-FR" sz="1200" b="0" i="0" kern="1200" dirty="0">
                <a:solidFill>
                  <a:schemeClr val="tx1"/>
                </a:solidFill>
                <a:effectLst/>
                <a:latin typeface="+mn-lt"/>
                <a:ea typeface="+mn-ea"/>
                <a:cs typeface="+mn-cs"/>
              </a:rPr>
              <a:t> </a:t>
            </a:r>
          </a:p>
          <a:p>
            <a:pPr marL="0" lvl="1" defTabSz="990510">
              <a:defRPr/>
            </a:pPr>
            <a:r>
              <a:rPr lang="fr-FR" dirty="0"/>
              <a:t>C’est à chacun de vous – établissement – de se référer au BOEN et d’identifier de quelle situation vous relevez pour en déduire si vous êtes éligible. </a:t>
            </a:r>
            <a:r>
              <a:rPr lang="fr-FR" sz="1200" b="0" i="0" kern="1200" dirty="0">
                <a:solidFill>
                  <a:schemeClr val="tx1"/>
                </a:solidFill>
                <a:effectLst/>
                <a:latin typeface="+mn-lt"/>
                <a:ea typeface="+mn-ea"/>
                <a:cs typeface="+mn-cs"/>
              </a:rPr>
              <a:t> </a:t>
            </a:r>
          </a:p>
          <a:p>
            <a:pPr marL="0" lvl="1" defTabSz="990510">
              <a:defRPr/>
            </a:pPr>
            <a:endParaRPr lang="fr-FR" sz="1200" b="0" i="0" kern="1200" dirty="0">
              <a:solidFill>
                <a:schemeClr val="tx1"/>
              </a:solidFill>
              <a:effectLst/>
              <a:latin typeface="+mn-lt"/>
              <a:ea typeface="+mn-ea"/>
              <a:cs typeface="+mn-cs"/>
            </a:endParaRPr>
          </a:p>
          <a:p>
            <a:pPr marL="0" lvl="1" defTabSz="990510">
              <a:defRPr/>
            </a:pPr>
            <a:r>
              <a:rPr lang="fr-FR" sz="1200" b="0" i="0" kern="1200" dirty="0">
                <a:solidFill>
                  <a:schemeClr val="tx1"/>
                </a:solidFill>
                <a:effectLst/>
                <a:latin typeface="+mn-lt"/>
                <a:ea typeface="+mn-ea"/>
                <a:cs typeface="+mn-cs"/>
              </a:rPr>
              <a:t>A noter que seuls les établissements proposant des formations reconnues/visées par le MESR peuvent candidater à la Charte ECHE.</a:t>
            </a:r>
          </a:p>
          <a:p>
            <a:pPr marL="0" lvl="1" defTabSz="990510">
              <a:defRPr/>
            </a:pPr>
            <a:r>
              <a:rPr lang="fr-FR" sz="1200" b="0" i="0" kern="1200" dirty="0">
                <a:solidFill>
                  <a:schemeClr val="tx1"/>
                </a:solidFill>
                <a:effectLst/>
                <a:latin typeface="+mn-lt"/>
                <a:ea typeface="+mn-ea"/>
                <a:cs typeface="+mn-cs"/>
              </a:rPr>
              <a:t>Il est important par ailleurs de garder en mémoire que, par la suite, seuls les étudiants inscrits dans des formations reconnues ou visées par le MESRE/personnels intervenant dans ces mêmes formations seront éligibles aux mobilités Erasmus+. Les participants aux formations non reconnues/non visées par le MESRE que votre établissement serait susceptible de délivrer également, ne pourront pas bénéficier des mobilités Erasmus+.</a:t>
            </a:r>
            <a:endParaRPr lang="fr-FR" sz="1300" dirty="0">
              <a:highlight>
                <a:srgbClr val="00FF00"/>
              </a:highlight>
            </a:endParaRPr>
          </a:p>
        </p:txBody>
      </p:sp>
    </p:spTree>
    <p:extLst>
      <p:ext uri="{BB962C8B-B14F-4D97-AF65-F5344CB8AC3E}">
        <p14:creationId xmlns:p14="http://schemas.microsoft.com/office/powerpoint/2010/main" val="103676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bwMode="auto">
          <a:xfrm>
            <a:off x="479425" y="487363"/>
            <a:ext cx="6145213"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Espace réservé des commentaires 2"/>
          <p:cNvSpPr>
            <a:spLocks noGrp="1"/>
          </p:cNvSpPr>
          <p:nvPr>
            <p:ph type="body" idx="1"/>
          </p:nvPr>
        </p:nvSpPr>
        <p:spPr bwMode="auto">
          <a:xfrm>
            <a:off x="439548" y="4276325"/>
            <a:ext cx="6224969" cy="40298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fr-FR" dirty="0"/>
              <a:t>Une fois l’éligibilité formelle de l’établissement reconnue par l’autorité nationale, sa candidature à la Charte ECHE sera évaluée sur le fond, selon des critères qualitatifs. Ce sont les « critères d’attribution ».</a:t>
            </a:r>
            <a:endParaRPr lang="fr-FR" dirty="0">
              <a:cs typeface="Arial" panose="020B0604020202020204" pitchFamily="34" charset="0"/>
            </a:endParaRPr>
          </a:p>
          <a:p>
            <a:pPr defTabSz="990510">
              <a:spcBef>
                <a:spcPct val="0"/>
              </a:spcBef>
              <a:defRPr/>
            </a:pPr>
            <a:endParaRPr lang="fr-FR" dirty="0">
              <a:cs typeface="Arial" panose="020B0604020202020204" pitchFamily="34" charset="0"/>
            </a:endParaRPr>
          </a:p>
          <a:p>
            <a:pPr defTabSz="990510">
              <a:spcBef>
                <a:spcPct val="0"/>
              </a:spcBef>
              <a:defRPr/>
            </a:pPr>
            <a:r>
              <a:rPr lang="fr-FR" dirty="0">
                <a:cs typeface="Arial" panose="020B0604020202020204" pitchFamily="34" charset="0"/>
              </a:rPr>
              <a:t>L’évaluation qualitative des candidatures à la Charte ECHE repose sur les 3 critères d’attribution suivants :</a:t>
            </a:r>
          </a:p>
          <a:p>
            <a:pPr marL="185721" indent="-185721" defTabSz="990510">
              <a:spcBef>
                <a:spcPct val="0"/>
              </a:spcBef>
              <a:buFontTx/>
              <a:buChar char="-"/>
              <a:defRPr/>
            </a:pPr>
            <a:r>
              <a:rPr lang="fr-FR" dirty="0">
                <a:cs typeface="Arial" panose="020B0604020202020204" pitchFamily="34" charset="0"/>
              </a:rPr>
              <a:t>La pertinence de la Déclaration de politique Erasmus, ou comment l’établissement inscrira le programme Erasmus+ dans sa stratégie de modernisation et d’internationalisation ;</a:t>
            </a:r>
          </a:p>
          <a:p>
            <a:pPr marL="185721" indent="-185721" defTabSz="990510">
              <a:spcBef>
                <a:spcPct val="0"/>
              </a:spcBef>
              <a:buFontTx/>
              <a:buChar char="-"/>
              <a:defRPr/>
            </a:pPr>
            <a:r>
              <a:rPr lang="fr-FR" dirty="0">
                <a:cs typeface="Arial" panose="020B0604020202020204" pitchFamily="34" charset="0"/>
              </a:rPr>
              <a:t>La qualité et la capacité de la structure à gérer les actions du programme ;</a:t>
            </a:r>
          </a:p>
          <a:p>
            <a:pPr marL="185721" indent="-185721" defTabSz="990510">
              <a:spcBef>
                <a:spcPct val="0"/>
              </a:spcBef>
              <a:buFontTx/>
              <a:buChar char="-"/>
              <a:defRPr/>
            </a:pPr>
            <a:r>
              <a:rPr lang="fr-FR" dirty="0">
                <a:cs typeface="Arial" panose="020B0604020202020204" pitchFamily="34" charset="0"/>
              </a:rPr>
              <a:t>L’adhésion de l’établissement aux principes fondamentaux de la Charte et les mesures mises en œuvre en ce sens au sein de l’établissement.</a:t>
            </a:r>
          </a:p>
        </p:txBody>
      </p:sp>
      <p:sp>
        <p:nvSpPr>
          <p:cNvPr id="2" name="Espace réservé du pied de page 1"/>
          <p:cNvSpPr>
            <a:spLocks noGrp="1"/>
          </p:cNvSpPr>
          <p:nvPr>
            <p:ph type="ftr" sz="quarter" idx="4"/>
          </p:nvPr>
        </p:nvSpPr>
        <p:spPr>
          <a:xfrm>
            <a:off x="1" y="15280069"/>
            <a:ext cx="2268910" cy="804362"/>
          </a:xfrm>
          <a:prstGeom prst="rect">
            <a:avLst/>
          </a:prstGeom>
        </p:spPr>
        <p:txBody>
          <a:bodyPr/>
          <a:lstStyle/>
          <a:p>
            <a:pPr>
              <a:defRPr/>
            </a:pPr>
            <a:endParaRPr lang="fr-FR">
              <a:solidFill>
                <a:prstClr val="black"/>
              </a:solidFill>
            </a:endParaRPr>
          </a:p>
        </p:txBody>
      </p:sp>
    </p:spTree>
    <p:extLst>
      <p:ext uri="{BB962C8B-B14F-4D97-AF65-F5344CB8AC3E}">
        <p14:creationId xmlns:p14="http://schemas.microsoft.com/office/powerpoint/2010/main" val="2209877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49263"/>
            <a:ext cx="6145213" cy="3455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18</a:t>
            </a:fld>
            <a:endParaRPr lang="fr-FR">
              <a:solidFill>
                <a:prstClr val="black"/>
              </a:solidFill>
              <a:latin typeface="Calibri" panose="020F0502020204030204"/>
            </a:endParaRPr>
          </a:p>
        </p:txBody>
      </p:sp>
    </p:spTree>
    <p:extLst>
      <p:ext uri="{BB962C8B-B14F-4D97-AF65-F5344CB8AC3E}">
        <p14:creationId xmlns:p14="http://schemas.microsoft.com/office/powerpoint/2010/main" val="2022270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388938"/>
            <a:ext cx="6145213" cy="3455987"/>
          </a:xfrm>
        </p:spPr>
      </p:sp>
      <p:sp>
        <p:nvSpPr>
          <p:cNvPr id="3" name="Espace réservé des notes 2"/>
          <p:cNvSpPr>
            <a:spLocks noGrp="1"/>
          </p:cNvSpPr>
          <p:nvPr>
            <p:ph type="body" idx="1"/>
          </p:nvPr>
        </p:nvSpPr>
        <p:spPr>
          <a:xfrm>
            <a:off x="710406" y="4258661"/>
            <a:ext cx="5683250" cy="4029878"/>
          </a:xfrm>
        </p:spPr>
        <p:txBody>
          <a:bodyPr/>
          <a:lstStyle/>
          <a:p>
            <a:pPr defTabSz="990510">
              <a:defRPr/>
            </a:pPr>
            <a:r>
              <a:rPr lang="fr-FR" dirty="0"/>
              <a:t>Lien vers formulaire de candidature : </a:t>
            </a:r>
            <a:r>
              <a:rPr lang="fr-FR" dirty="0">
                <a:hlinkClick r:id="rId3"/>
              </a:rPr>
              <a:t>https://ec.europa.eu/info/funding-tenders/opportunities/portal/screen/opportunities/topic-details/erasmus-edu-2022-eche-cert-fp?keywords=ECHE&amp;programmePeriod=2021%20-%202027&amp;frameworkProgramme=43353764</a:t>
            </a:r>
            <a:endParaRPr lang="fr-FR" dirty="0"/>
          </a:p>
          <a:p>
            <a:pPr defTabSz="990510">
              <a:defRPr/>
            </a:pPr>
            <a:endParaRPr lang="fr-FR" dirty="0"/>
          </a:p>
          <a:p>
            <a:pPr defTabSz="990510">
              <a:defRPr/>
            </a:pPr>
            <a:endParaRPr lang="fr-FR" dirty="0"/>
          </a:p>
          <a:p>
            <a:pPr defTabSz="990510">
              <a:defRPr/>
            </a:pPr>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19</a:t>
            </a:fld>
            <a:endParaRPr lang="fr-FR"/>
          </a:p>
        </p:txBody>
      </p:sp>
    </p:spTree>
    <p:extLst>
      <p:ext uri="{BB962C8B-B14F-4D97-AF65-F5344CB8AC3E}">
        <p14:creationId xmlns:p14="http://schemas.microsoft.com/office/powerpoint/2010/main" val="41501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92125" y="398463"/>
            <a:ext cx="6146800" cy="34575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a:t>
            </a:fld>
            <a:endParaRPr lang="fr-FR"/>
          </a:p>
        </p:txBody>
      </p:sp>
    </p:spTree>
    <p:extLst>
      <p:ext uri="{BB962C8B-B14F-4D97-AF65-F5344CB8AC3E}">
        <p14:creationId xmlns:p14="http://schemas.microsoft.com/office/powerpoint/2010/main" val="2458882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1013" y="508000"/>
            <a:ext cx="6142037" cy="3454400"/>
          </a:xfrm>
        </p:spPr>
      </p:sp>
      <p:sp>
        <p:nvSpPr>
          <p:cNvPr id="3" name="Espace réservé des notes 2"/>
          <p:cNvSpPr>
            <a:spLocks noGrp="1"/>
          </p:cNvSpPr>
          <p:nvPr>
            <p:ph type="body" idx="1"/>
          </p:nvPr>
        </p:nvSpPr>
        <p:spPr>
          <a:xfrm>
            <a:off x="437887" y="4327899"/>
            <a:ext cx="6372487" cy="5027119"/>
          </a:xfrm>
        </p:spPr>
        <p:txBody>
          <a:bodyPr/>
          <a:lstStyle/>
          <a:p>
            <a:r>
              <a:rPr lang="fr-FR" dirty="0"/>
              <a:t>Lorsque vous débutez votre candidature à la Charte ECHE, les premières informations à remplir correspondent à une « description administrative » de votre établissement.</a:t>
            </a:r>
          </a:p>
          <a:p>
            <a:r>
              <a:rPr lang="fr-FR" dirty="0"/>
              <a:t>Vous devez remplir ces informations directement sur la plateforme.</a:t>
            </a:r>
          </a:p>
          <a:p>
            <a:endParaRPr lang="fr-FR" dirty="0"/>
          </a:p>
          <a:p>
            <a:r>
              <a:rPr lang="fr-FR" dirty="0"/>
              <a:t>Vous devrez remplir :</a:t>
            </a:r>
          </a:p>
          <a:p>
            <a:pPr marL="185721" indent="-185721">
              <a:buFontTx/>
              <a:buChar char="-"/>
            </a:pPr>
            <a:r>
              <a:rPr lang="fr-FR" dirty="0"/>
              <a:t>Le</a:t>
            </a:r>
            <a:r>
              <a:rPr lang="fr-FR" b="1" dirty="0"/>
              <a:t> code PIC </a:t>
            </a:r>
            <a:r>
              <a:rPr lang="fr-FR" dirty="0"/>
              <a:t>(à ne pas confondre avec le code OID)*</a:t>
            </a:r>
          </a:p>
          <a:p>
            <a:r>
              <a:rPr lang="fr-FR" dirty="0"/>
              <a:t>Si votre établissement ne dispose pas encore de code PIC, vous devez vous inscrire sur le Registre des participants pour obtenir un code PIC :</a:t>
            </a:r>
          </a:p>
          <a:p>
            <a:r>
              <a:rPr lang="fr-FR" dirty="0">
                <a:hlinkClick r:id="rId3"/>
              </a:rPr>
              <a:t>https://ec.europa.eu/info/funding-tenders/opportunities/portal/screen/how-to-participate/participant-register</a:t>
            </a:r>
            <a:r>
              <a:rPr lang="fr-FR" dirty="0"/>
              <a:t> </a:t>
            </a:r>
            <a:endParaRPr lang="fr-FR" dirty="0">
              <a:highlight>
                <a:srgbClr val="FFFF00"/>
              </a:highlight>
            </a:endParaRPr>
          </a:p>
          <a:p>
            <a:pPr defTabSz="914326">
              <a:defRPr/>
            </a:pPr>
            <a:r>
              <a:rPr lang="fr-FR" b="1" u="sng" dirty="0"/>
              <a:t>NB1 : </a:t>
            </a:r>
            <a:r>
              <a:rPr lang="fr-FR" dirty="0"/>
              <a:t>si vous possédez déjà un code PIC mais ne le retrouvez pas, ne créez pas un nouveau code PIC</a:t>
            </a:r>
          </a:p>
          <a:p>
            <a:pPr defTabSz="914326">
              <a:defRPr/>
            </a:pPr>
            <a:r>
              <a:rPr lang="fr-FR" b="1" u="sng" dirty="0"/>
              <a:t>NB2 :</a:t>
            </a:r>
            <a:r>
              <a:rPr lang="fr-FR" dirty="0"/>
              <a:t> pour les établissements ayant plusieurs sites/centres de formation, il n’y a qu’un seul PIC pour l’ensemble des établissements.</a:t>
            </a:r>
            <a:endParaRPr lang="fr-FR" b="1" u="sng" dirty="0"/>
          </a:p>
          <a:p>
            <a:pPr lvl="1"/>
            <a:r>
              <a:rPr lang="fr-FR" dirty="0"/>
              <a:t>*Code PIC (</a:t>
            </a:r>
            <a:r>
              <a:rPr lang="fr-FR" i="1" dirty="0"/>
              <a:t>Participant Identification Code</a:t>
            </a:r>
            <a:r>
              <a:rPr lang="fr-FR" dirty="0"/>
              <a:t>) = code de l’organisme pour les actions centralisées (gérées par l’Agence exécutive à Bruxelles)</a:t>
            </a:r>
          </a:p>
          <a:p>
            <a:pPr lvl="1"/>
            <a:r>
              <a:rPr lang="fr-FR" dirty="0"/>
              <a:t>Code OID (</a:t>
            </a:r>
            <a:r>
              <a:rPr lang="fr-FR" i="1" dirty="0"/>
              <a:t>Organisation ID</a:t>
            </a:r>
            <a:r>
              <a:rPr lang="fr-FR" dirty="0"/>
              <a:t>) = code de l’organisme pour les actions décentralisées (gérées par l’Agence nationale en France)</a:t>
            </a:r>
          </a:p>
          <a:p>
            <a:endParaRPr lang="fr-FR" dirty="0"/>
          </a:p>
          <a:p>
            <a:pPr marL="185721" indent="-185721">
              <a:buFontTx/>
              <a:buChar char="-"/>
            </a:pPr>
            <a:r>
              <a:rPr lang="fr-FR" dirty="0"/>
              <a:t>Le</a:t>
            </a:r>
            <a:r>
              <a:rPr lang="fr-FR" b="1" dirty="0"/>
              <a:t> nom de l’établissement </a:t>
            </a:r>
            <a:r>
              <a:rPr lang="fr-FR" dirty="0"/>
              <a:t>;</a:t>
            </a:r>
          </a:p>
          <a:p>
            <a:pPr marL="185721" indent="-185721" defTabSz="990510">
              <a:buFontTx/>
              <a:buChar char="-"/>
              <a:defRPr/>
            </a:pPr>
            <a:r>
              <a:rPr lang="fr-FR" dirty="0"/>
              <a:t>Le </a:t>
            </a:r>
            <a:r>
              <a:rPr lang="fr-FR" b="1" dirty="0"/>
              <a:t>rôle de la personne qui remplit le formulaire </a:t>
            </a:r>
            <a:r>
              <a:rPr lang="fr-FR" dirty="0"/>
              <a:t>;</a:t>
            </a:r>
          </a:p>
          <a:p>
            <a:pPr marL="185721" indent="-185721">
              <a:buFontTx/>
              <a:buChar char="-"/>
            </a:pPr>
            <a:r>
              <a:rPr lang="fr-FR" dirty="0"/>
              <a:t>L’</a:t>
            </a:r>
            <a:r>
              <a:rPr lang="fr-FR" b="1" dirty="0"/>
              <a:t>acronyme</a:t>
            </a:r>
            <a:r>
              <a:rPr lang="fr-FR" dirty="0"/>
              <a:t> du nom de l’établissement ;</a:t>
            </a:r>
          </a:p>
          <a:p>
            <a:pPr marL="185721" indent="-185721">
              <a:buFontTx/>
              <a:buChar char="-"/>
            </a:pPr>
            <a:r>
              <a:rPr lang="fr-FR" dirty="0"/>
              <a:t>Un </a:t>
            </a:r>
            <a:r>
              <a:rPr lang="fr-FR" b="1" dirty="0"/>
              <a:t>résumé</a:t>
            </a:r>
            <a:r>
              <a:rPr lang="fr-FR" dirty="0"/>
              <a:t> (max. 2000 caractères) : vous devez expliquer l’objet de votre candidature.</a:t>
            </a:r>
          </a:p>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20</a:t>
            </a:fld>
            <a:endParaRPr lang="fr-FR"/>
          </a:p>
        </p:txBody>
      </p:sp>
    </p:spTree>
    <p:extLst>
      <p:ext uri="{BB962C8B-B14F-4D97-AF65-F5344CB8AC3E}">
        <p14:creationId xmlns:p14="http://schemas.microsoft.com/office/powerpoint/2010/main" val="754626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704850"/>
            <a:ext cx="6145213" cy="3455988"/>
          </a:xfrm>
        </p:spPr>
      </p:sp>
      <p:sp>
        <p:nvSpPr>
          <p:cNvPr id="3" name="Espace réservé des notes 2"/>
          <p:cNvSpPr>
            <a:spLocks noGrp="1"/>
          </p:cNvSpPr>
          <p:nvPr>
            <p:ph type="body" idx="1"/>
          </p:nvPr>
        </p:nvSpPr>
        <p:spPr>
          <a:xfrm>
            <a:off x="439550" y="4461386"/>
            <a:ext cx="6224969" cy="4969219"/>
          </a:xfrm>
        </p:spPr>
        <p:txBody>
          <a:bodyPr/>
          <a:lstStyle/>
          <a:p>
            <a:r>
              <a:rPr lang="fr-FR" dirty="0"/>
              <a:t>Le formulaire de candidature à la Charte ECHE se divise en </a:t>
            </a:r>
            <a:r>
              <a:rPr lang="fr-FR" b="1" dirty="0"/>
              <a:t>trois parties centrales </a:t>
            </a:r>
            <a:r>
              <a:rPr lang="fr-FR" dirty="0"/>
              <a:t>(outre la partie « Profil de l’établissement » et « Déclarations ») :</a:t>
            </a:r>
          </a:p>
          <a:p>
            <a:pPr marL="642884" lvl="1" indent="-185721">
              <a:buFontTx/>
              <a:buChar char="-"/>
            </a:pPr>
            <a:r>
              <a:rPr lang="fr-FR" dirty="0"/>
              <a:t>La Déclaration de Politique Erasmus</a:t>
            </a:r>
          </a:p>
          <a:p>
            <a:pPr marL="642884" lvl="1" indent="-185721">
              <a:buFontTx/>
              <a:buChar char="-"/>
            </a:pPr>
            <a:r>
              <a:rPr lang="fr-FR" dirty="0"/>
              <a:t>Organisation et gestion</a:t>
            </a:r>
          </a:p>
          <a:p>
            <a:pPr marL="642884" lvl="1" indent="-185721">
              <a:buFontTx/>
              <a:buChar char="-"/>
            </a:pPr>
            <a:r>
              <a:rPr lang="fr-FR" dirty="0"/>
              <a:t>Mise en œuvre des principes de la Charte</a:t>
            </a:r>
          </a:p>
          <a:p>
            <a:pPr marL="185721" indent="-185721">
              <a:buFontTx/>
              <a:buChar char="-"/>
            </a:pPr>
            <a:endParaRPr lang="fr-FR" dirty="0"/>
          </a:p>
          <a:p>
            <a:r>
              <a:rPr lang="fr-FR" u="sng" dirty="0"/>
              <a:t>N.B.: </a:t>
            </a:r>
            <a:r>
              <a:rPr lang="fr-FR" dirty="0"/>
              <a:t>la partie « Profil de l’établissement » suppose de renseigner un certain nombre de données statistiques sur votre établissement (nombre d’étudiants et personnels, nombre de formations diplômantes, etc.).</a:t>
            </a:r>
          </a:p>
          <a:p>
            <a:r>
              <a:rPr lang="fr-FR" u="sng" dirty="0"/>
              <a:t>N.B.2: </a:t>
            </a:r>
            <a:r>
              <a:rPr lang="fr-FR" dirty="0"/>
              <a:t>la partie « Déclarations » peut être assortie de la signature du représentant légal de votre établissement</a:t>
            </a:r>
          </a:p>
          <a:p>
            <a:pPr marL="185721" indent="-185721">
              <a:buFontTx/>
              <a:buChar char="-"/>
            </a:pPr>
            <a:endParaRPr lang="fr-FR" dirty="0"/>
          </a:p>
          <a:p>
            <a:r>
              <a:rPr lang="fr-FR" b="1" dirty="0"/>
              <a:t>Ces trois parties reflètent votre stratégie de participation au programme Erasmus+.</a:t>
            </a:r>
          </a:p>
          <a:p>
            <a:r>
              <a:rPr lang="fr-FR" dirty="0"/>
              <a:t>Il ne s’agit pas seulement d’un formulaire à remplir pour obtenir la Charte ; </a:t>
            </a:r>
            <a:r>
              <a:rPr lang="fr-FR" b="1" dirty="0"/>
              <a:t>c’est ce qu’on attend de vous tout au long de votre participation à Erasmus+</a:t>
            </a:r>
            <a:r>
              <a:rPr lang="fr-FR" dirty="0"/>
              <a:t>, une fois la Charte obtenue.</a:t>
            </a:r>
          </a:p>
          <a:p>
            <a:r>
              <a:rPr lang="fr-FR" dirty="0"/>
              <a:t>La rédaction de ce formulaire est donc centrale car vous devez expliciter votre plan, votre stratégie Erasmus+ sur les prochains mois et prochaines années.</a:t>
            </a:r>
          </a:p>
          <a:p>
            <a:r>
              <a:rPr lang="fr-FR" dirty="0"/>
              <a:t>Pas de panique pour autant, ce que vous inscrirez ici n’est pas immuable. Et l’objectif est de vous aider à mieux gérer vos financements Erasmus+ par la suite.</a:t>
            </a:r>
          </a:p>
          <a:p>
            <a:r>
              <a:rPr lang="fr-FR" dirty="0"/>
              <a:t>C’est un premier travail assez long à mettre en place, mais il vous fera gagner du temps par la suite.</a:t>
            </a:r>
          </a:p>
          <a:p>
            <a:endParaRPr lang="fr-FR" dirty="0"/>
          </a:p>
          <a:p>
            <a:r>
              <a:rPr lang="fr-FR" dirty="0"/>
              <a:t>Cette présentation va reprendre, étape par étape, chacune de ces trois parties centrales.</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21</a:t>
            </a:fld>
            <a:endParaRPr lang="fr-FR"/>
          </a:p>
        </p:txBody>
      </p:sp>
    </p:spTree>
    <p:extLst>
      <p:ext uri="{BB962C8B-B14F-4D97-AF65-F5344CB8AC3E}">
        <p14:creationId xmlns:p14="http://schemas.microsoft.com/office/powerpoint/2010/main" val="71109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1488" y="425450"/>
            <a:ext cx="6159500" cy="3465513"/>
          </a:xfrm>
        </p:spPr>
      </p:sp>
      <p:sp>
        <p:nvSpPr>
          <p:cNvPr id="3" name="Espace réservé des notes 2"/>
          <p:cNvSpPr>
            <a:spLocks noGrp="1"/>
          </p:cNvSpPr>
          <p:nvPr>
            <p:ph type="body" idx="1"/>
          </p:nvPr>
        </p:nvSpPr>
        <p:spPr>
          <a:xfrm>
            <a:off x="429597" y="4142633"/>
            <a:ext cx="6243215" cy="5577882"/>
          </a:xfrm>
        </p:spPr>
        <p:txBody>
          <a:bodyPr/>
          <a:lstStyle/>
          <a:p>
            <a:pPr defTabSz="990510">
              <a:spcBef>
                <a:spcPct val="0"/>
              </a:spcBef>
              <a:defRPr/>
            </a:pPr>
            <a:r>
              <a:rPr lang="fr-FR" dirty="0">
                <a:cs typeface="Arial" panose="020B0604020202020204" pitchFamily="34" charset="0"/>
              </a:rPr>
              <a:t>Pour rappel, l’évaluation qualitative des candidatures repose sur les 3 critères suivants :</a:t>
            </a:r>
          </a:p>
          <a:p>
            <a:pPr marL="185721" indent="-185721" defTabSz="990510">
              <a:spcBef>
                <a:spcPct val="0"/>
              </a:spcBef>
              <a:buFontTx/>
              <a:buChar char="-"/>
              <a:defRPr/>
            </a:pPr>
            <a:r>
              <a:rPr lang="fr-FR" dirty="0">
                <a:cs typeface="Arial" panose="020B0604020202020204" pitchFamily="34" charset="0"/>
              </a:rPr>
              <a:t>La pertinence de la Déclaration de politique Erasmus, ou comment l’établissement inscrira le </a:t>
            </a:r>
            <a:r>
              <a:rPr lang="fr-FR" dirty="0">
                <a:cs typeface="Arial Black"/>
              </a:rPr>
              <a:t>programme Erasmus+ dans sa stratégie de modernisation et d’internationalisation</a:t>
            </a:r>
            <a:r>
              <a:rPr lang="fr-FR" dirty="0">
                <a:cs typeface="Arial" panose="020B0604020202020204" pitchFamily="34" charset="0"/>
              </a:rPr>
              <a:t> ;</a:t>
            </a:r>
          </a:p>
          <a:p>
            <a:pPr marL="185721" indent="-185721" defTabSz="990510">
              <a:spcBef>
                <a:spcPct val="0"/>
              </a:spcBef>
              <a:buFontTx/>
              <a:buChar char="-"/>
              <a:defRPr/>
            </a:pPr>
            <a:r>
              <a:rPr lang="fr-FR" dirty="0">
                <a:cs typeface="Arial" panose="020B0604020202020204" pitchFamily="34" charset="0"/>
              </a:rPr>
              <a:t>La qualité de la structure de gestion, autrement dit la capacité et la manière dont votre établissement va gérer les actions du programme ;</a:t>
            </a:r>
          </a:p>
          <a:p>
            <a:pPr marL="185721" indent="-185721" defTabSz="990510">
              <a:spcBef>
                <a:spcPct val="0"/>
              </a:spcBef>
              <a:buFontTx/>
              <a:buChar char="-"/>
              <a:defRPr/>
            </a:pPr>
            <a:r>
              <a:rPr lang="fr-FR" dirty="0">
                <a:cs typeface="Arial" panose="020B0604020202020204" pitchFamily="34" charset="0"/>
              </a:rPr>
              <a:t>L’adhésion aux principes ECHE et leur mise en œuvre pratique dans l’établissement d’enseignement supérieur</a:t>
            </a:r>
          </a:p>
          <a:p>
            <a:pPr algn="just" defTabSz="990510">
              <a:defRPr/>
            </a:pPr>
            <a:endParaRPr lang="fr-FR" dirty="0">
              <a:cs typeface="Arial" panose="020B0604020202020204" pitchFamily="34" charset="0"/>
            </a:endParaRPr>
          </a:p>
          <a:p>
            <a:pPr algn="just" defTabSz="990510">
              <a:defRPr/>
            </a:pPr>
            <a:r>
              <a:rPr lang="fr-FR" dirty="0">
                <a:cs typeface="Arial" panose="020B0604020202020204" pitchFamily="34" charset="0"/>
              </a:rPr>
              <a:t>Nous vous recommandons vivement d’aller les lire dans le détail, afin de construire vos éléments de réponse à la candidature au regard de ces critères. Pour les consulter en français : </a:t>
            </a:r>
            <a:r>
              <a:rPr lang="fr-FR" dirty="0">
                <a:cs typeface="Arial" panose="020B0604020202020204" pitchFamily="34" charset="0"/>
                <a:hlinkClick r:id="rId3"/>
              </a:rPr>
              <a:t>https://www.erasmusplus.fr/upload/32565/charte-eche-criteres-dattribution.docx.pdf</a:t>
            </a:r>
            <a:endParaRPr lang="fr-FR" dirty="0">
              <a:cs typeface="Arial" panose="020B0604020202020204" pitchFamily="34" charset="0"/>
            </a:endParaRPr>
          </a:p>
          <a:p>
            <a:pPr algn="just" defTabSz="990510">
              <a:defRPr/>
            </a:pPr>
            <a:endParaRPr lang="fr-FR" b="1" dirty="0">
              <a:cs typeface="Arial" panose="020B0604020202020204" pitchFamily="34" charset="0"/>
            </a:endParaRPr>
          </a:p>
          <a:p>
            <a:pPr algn="just" defTabSz="990510">
              <a:defRPr/>
            </a:pPr>
            <a:r>
              <a:rPr lang="fr-FR" dirty="0">
                <a:cs typeface="Arial" panose="020B0604020202020204" pitchFamily="34" charset="0"/>
              </a:rPr>
              <a:t>Concernant le </a:t>
            </a:r>
            <a:r>
              <a:rPr lang="fr-FR" u="sng" dirty="0">
                <a:cs typeface="Arial" panose="020B0604020202020204" pitchFamily="34" charset="0"/>
              </a:rPr>
              <a:t>premier critère</a:t>
            </a:r>
            <a:r>
              <a:rPr lang="fr-FR" dirty="0">
                <a:cs typeface="Arial" panose="020B0604020202020204" pitchFamily="34" charset="0"/>
              </a:rPr>
              <a:t> : </a:t>
            </a:r>
            <a:r>
              <a:rPr lang="fr-FR" b="1" dirty="0">
                <a:cs typeface="Arial" panose="020B0604020202020204" pitchFamily="34" charset="0"/>
              </a:rPr>
              <a:t>la pertinence de la politique E</a:t>
            </a:r>
            <a:r>
              <a:rPr lang="fr-FR" sz="1300" b="1" dirty="0">
                <a:cs typeface="Arial" panose="020B0604020202020204" pitchFamily="34" charset="0"/>
              </a:rPr>
              <a:t>rasmus</a:t>
            </a:r>
            <a:r>
              <a:rPr lang="fr-FR" dirty="0">
                <a:cs typeface="Arial" panose="020B0604020202020204" pitchFamily="34" charset="0"/>
              </a:rPr>
              <a:t>, il s’agira pour les évaluateurs d’apprécier :</a:t>
            </a:r>
          </a:p>
          <a:p>
            <a:pPr marL="680977" lvl="1" indent="-185721" algn="just" defTabSz="990510">
              <a:buFont typeface="Arial" panose="020B0604020202020204" pitchFamily="34" charset="0"/>
              <a:buChar char="•"/>
              <a:defRPr/>
            </a:pPr>
            <a:r>
              <a:rPr lang="fr-FR" dirty="0">
                <a:cs typeface="Arial" panose="020B0604020202020204" pitchFamily="34" charset="0"/>
              </a:rPr>
              <a:t>La </a:t>
            </a:r>
            <a:r>
              <a:rPr lang="fr-FR" b="1" dirty="0">
                <a:cs typeface="Arial" panose="020B0604020202020204" pitchFamily="34" charset="0"/>
              </a:rPr>
              <a:t>cohérence globale</a:t>
            </a:r>
            <a:r>
              <a:rPr lang="fr-FR" dirty="0">
                <a:cs typeface="Arial" panose="020B0604020202020204" pitchFamily="34" charset="0"/>
              </a:rPr>
              <a:t> de la candidature, en termes de contenu (argumentation, pertinence et complémentarité des réponses aux différentes questions), mais également de forme ;</a:t>
            </a:r>
          </a:p>
          <a:p>
            <a:pPr marL="680977" lvl="1" indent="-185721" algn="just" defTabSz="990510">
              <a:buFont typeface="Arial" panose="020B0604020202020204" pitchFamily="34" charset="0"/>
              <a:buChar char="•"/>
              <a:defRPr/>
            </a:pPr>
            <a:r>
              <a:rPr lang="fr-FR" dirty="0">
                <a:cs typeface="Arial" panose="020B0604020202020204" pitchFamily="34" charset="0"/>
              </a:rPr>
              <a:t>La déclaration en matière de </a:t>
            </a:r>
            <a:r>
              <a:rPr lang="fr-FR" b="1" dirty="0">
                <a:cs typeface="Arial" panose="020B0604020202020204" pitchFamily="34" charset="0"/>
              </a:rPr>
              <a:t>stratégie Erasmus+, </a:t>
            </a:r>
            <a:r>
              <a:rPr lang="fr-FR" dirty="0">
                <a:cs typeface="Arial" panose="020B0604020202020204" pitchFamily="34" charset="0"/>
              </a:rPr>
              <a:t>autrement dit, comment est envisagée l’implication de l’établissement dans le programme Erasmus+ dans les prochaines années, au regard de sa propre stratégie d’internationalisation ;</a:t>
            </a:r>
          </a:p>
          <a:p>
            <a:pPr marL="680977" lvl="1" indent="-185721" algn="just" defTabSz="990510">
              <a:buFont typeface="Arial" panose="020B0604020202020204" pitchFamily="34" charset="0"/>
              <a:buChar char="•"/>
              <a:defRPr/>
            </a:pPr>
            <a:r>
              <a:rPr lang="fr-FR" dirty="0">
                <a:cs typeface="Arial" panose="020B0604020202020204" pitchFamily="34" charset="0"/>
              </a:rPr>
              <a:t>Les </a:t>
            </a:r>
            <a:r>
              <a:rPr lang="fr-FR" b="1" dirty="0">
                <a:cs typeface="Arial" panose="020B0604020202020204" pitchFamily="34" charset="0"/>
              </a:rPr>
              <a:t>actions concrètes </a:t>
            </a:r>
            <a:r>
              <a:rPr lang="fr-FR" dirty="0">
                <a:cs typeface="Arial" panose="020B0604020202020204" pitchFamily="34" charset="0"/>
              </a:rPr>
              <a:t>proposées par l’établissement pour </a:t>
            </a:r>
            <a:r>
              <a:rPr lang="fr-FR" b="1" dirty="0">
                <a:cs typeface="Arial" panose="020B0604020202020204" pitchFamily="34" charset="0"/>
              </a:rPr>
              <a:t>mettre en œuvre </a:t>
            </a:r>
            <a:r>
              <a:rPr lang="fr-FR" dirty="0">
                <a:cs typeface="Arial" panose="020B0604020202020204" pitchFamily="34" charset="0"/>
              </a:rPr>
              <a:t>les actions Erasmus+ (qu’il s’agisse de mobilités ou de projets de coopération) ;</a:t>
            </a:r>
          </a:p>
          <a:p>
            <a:pPr marL="680977" lvl="1" indent="-185721" algn="just" defTabSz="990510">
              <a:buFont typeface="Arial" panose="020B0604020202020204" pitchFamily="34" charset="0"/>
              <a:buChar char="•"/>
              <a:defRPr/>
            </a:pPr>
            <a:r>
              <a:rPr lang="fr-FR" dirty="0">
                <a:cs typeface="Arial" panose="020B0604020202020204" pitchFamily="34" charset="0"/>
              </a:rPr>
              <a:t>L’impact que la participation de l’établissement au programme Erasmus+ pourra avoir sur les personnes impliquées dans les actions (les participants), mais également sur l’ensemble de ses autres acteurs (enseignants, personnels administratifs, étudiants dans leur ensemble) voire même, plus globalement, à l’échelle de son écosystème (partenaires, membres des instances de gouvernance, institutions locales…).</a:t>
            </a:r>
          </a:p>
          <a:p>
            <a:pPr marL="495256" lvl="1" algn="just" defTabSz="990510">
              <a:defRPr/>
            </a:pPr>
            <a:endParaRPr lang="fr-FR" dirty="0">
              <a:cs typeface="Arial" panose="020B0604020202020204" pitchFamily="34" charset="0"/>
            </a:endParaRPr>
          </a:p>
          <a:p>
            <a:pPr algn="just" defTabSz="990510">
              <a:defRPr/>
            </a:pPr>
            <a:r>
              <a:rPr lang="fr-FR" dirty="0">
                <a:cs typeface="Arial" panose="020B0604020202020204" pitchFamily="34" charset="0"/>
              </a:rPr>
              <a:t>Concernant le </a:t>
            </a:r>
            <a:r>
              <a:rPr lang="fr-FR" u="sng" dirty="0">
                <a:cs typeface="Arial" panose="020B0604020202020204" pitchFamily="34" charset="0"/>
              </a:rPr>
              <a:t>second critère</a:t>
            </a:r>
            <a:r>
              <a:rPr lang="fr-FR" dirty="0">
                <a:cs typeface="Arial" panose="020B0604020202020204" pitchFamily="34" charset="0"/>
              </a:rPr>
              <a:t> : </a:t>
            </a:r>
            <a:r>
              <a:rPr lang="fr-FR" b="1" dirty="0">
                <a:cs typeface="Arial" panose="020B0604020202020204" pitchFamily="34" charset="0"/>
              </a:rPr>
              <a:t>la qualité de la structure de gestion</a:t>
            </a:r>
            <a:r>
              <a:rPr lang="fr-FR" dirty="0">
                <a:cs typeface="Arial" panose="020B0604020202020204" pitchFamily="34" charset="0"/>
              </a:rPr>
              <a:t>, il s’agira pour les évaluateurs d’apprécier :</a:t>
            </a:r>
          </a:p>
          <a:p>
            <a:pPr marL="680977" lvl="1" indent="-185721" algn="just" defTabSz="990510">
              <a:buFont typeface="Arial" panose="020B0604020202020204" pitchFamily="34" charset="0"/>
              <a:buChar char="•"/>
              <a:defRPr/>
            </a:pPr>
            <a:r>
              <a:rPr lang="fr-FR" dirty="0">
                <a:cs typeface="Arial" panose="020B0604020202020204" pitchFamily="34" charset="0"/>
              </a:rPr>
              <a:t>L’</a:t>
            </a:r>
            <a:r>
              <a:rPr lang="fr-FR" b="1" dirty="0">
                <a:cs typeface="Arial" panose="020B0604020202020204" pitchFamily="34" charset="0"/>
              </a:rPr>
              <a:t>organisation interne de l’EES</a:t>
            </a:r>
            <a:r>
              <a:rPr lang="fr-FR" dirty="0">
                <a:cs typeface="Arial" panose="020B0604020202020204" pitchFamily="34" charset="0"/>
              </a:rPr>
              <a:t>, comme garantie d’un niveau de qualité</a:t>
            </a:r>
            <a:r>
              <a:rPr lang="fr-FR" b="1" dirty="0">
                <a:cs typeface="Arial" panose="020B0604020202020204" pitchFamily="34" charset="0"/>
              </a:rPr>
              <a:t> </a:t>
            </a:r>
            <a:r>
              <a:rPr lang="fr-FR" dirty="0">
                <a:cs typeface="Arial" panose="020B0604020202020204" pitchFamily="34" charset="0"/>
              </a:rPr>
              <a:t>de la gestion des mobilités étudiantes, enseignantes et des personnels (avant, pendant et après la mobilité) entrantes et sortantes (cela implique la mise en place de processus, de circuits administratifs et de communication clairs, de personnes référentes identifiées pour assurer un haut niveau de qualité dans le suivi des contrats de mobilités et des accords interinstitutionnels ou accords bilatéraux) ;</a:t>
            </a:r>
          </a:p>
          <a:p>
            <a:pPr marL="680977" lvl="1" indent="-185721" algn="just" defTabSz="990510">
              <a:buFont typeface="Arial" panose="020B0604020202020204" pitchFamily="34" charset="0"/>
              <a:buChar char="•"/>
              <a:defRPr/>
            </a:pPr>
            <a:r>
              <a:rPr lang="fr-FR" dirty="0">
                <a:cs typeface="Arial" panose="020B0604020202020204" pitchFamily="34" charset="0"/>
              </a:rPr>
              <a:t>Sa capacité à s’inspirer des initiatives et bonnes pratiques déjà mises en place en interne pour </a:t>
            </a:r>
            <a:r>
              <a:rPr lang="fr-FR" b="1" dirty="0">
                <a:cs typeface="Arial" panose="020B0604020202020204" pitchFamily="34" charset="0"/>
              </a:rPr>
              <a:t>garantir cette qualité</a:t>
            </a:r>
            <a:r>
              <a:rPr lang="fr-FR" dirty="0">
                <a:cs typeface="Arial" panose="020B0604020202020204" pitchFamily="34" charset="0"/>
              </a:rPr>
              <a:t>, et surtout assurer la </a:t>
            </a:r>
            <a:r>
              <a:rPr lang="fr-FR" b="1" dirty="0">
                <a:cs typeface="Arial" panose="020B0604020202020204" pitchFamily="34" charset="0"/>
              </a:rPr>
              <a:t>pérennité</a:t>
            </a:r>
            <a:r>
              <a:rPr lang="fr-FR" dirty="0">
                <a:cs typeface="Arial" panose="020B0604020202020204" pitchFamily="34" charset="0"/>
              </a:rPr>
              <a:t> de la structure de gestion ;</a:t>
            </a:r>
          </a:p>
          <a:p>
            <a:pPr marL="680977" lvl="1" indent="-185721" algn="just" defTabSz="990510">
              <a:buFont typeface="Arial" panose="020B0604020202020204" pitchFamily="34" charset="0"/>
              <a:buChar char="•"/>
              <a:defRPr/>
            </a:pPr>
            <a:r>
              <a:rPr lang="fr-FR" dirty="0">
                <a:cs typeface="Arial" panose="020B0604020202020204" pitchFamily="34" charset="0"/>
              </a:rPr>
              <a:t>L’engagement de l’établissement à s’inscrire dans une démarche qualité des mécanismes organisationnels et administratifs sur lesquels il s’appuie pour gérer et suivre les projets financés par le programme Erasmus+.</a:t>
            </a:r>
          </a:p>
          <a:p>
            <a:pPr algn="just" defTabSz="990510">
              <a:defRPr/>
            </a:pPr>
            <a:endParaRPr lang="fr-FR" dirty="0">
              <a:cs typeface="Arial" panose="020B0604020202020204" pitchFamily="34" charset="0"/>
            </a:endParaRPr>
          </a:p>
          <a:p>
            <a:pPr algn="just" defTabSz="990510">
              <a:defRPr/>
            </a:pPr>
            <a:r>
              <a:rPr lang="fr-FR" dirty="0">
                <a:cs typeface="Arial" panose="020B0604020202020204" pitchFamily="34" charset="0"/>
              </a:rPr>
              <a:t>Concernant le </a:t>
            </a:r>
            <a:r>
              <a:rPr lang="fr-FR" u="sng" dirty="0">
                <a:cs typeface="Arial" panose="020B0604020202020204" pitchFamily="34" charset="0"/>
              </a:rPr>
              <a:t>troisième critère</a:t>
            </a:r>
            <a:r>
              <a:rPr lang="fr-FR" dirty="0">
                <a:cs typeface="Arial" panose="020B0604020202020204" pitchFamily="34" charset="0"/>
              </a:rPr>
              <a:t> : </a:t>
            </a:r>
            <a:r>
              <a:rPr lang="fr-FR" b="1" dirty="0">
                <a:cs typeface="Arial" panose="020B0604020202020204" pitchFamily="34" charset="0"/>
              </a:rPr>
              <a:t>l’adhésion aux principes du programme Erasmus+ et leur mise en œuvre pratique dans l’établissement : </a:t>
            </a:r>
            <a:r>
              <a:rPr lang="fr-FR" dirty="0">
                <a:cs typeface="Arial" panose="020B0604020202020204" pitchFamily="34" charset="0"/>
              </a:rPr>
              <a:t>il s’agira pour les évaluateurs d’apprécier :</a:t>
            </a:r>
          </a:p>
          <a:p>
            <a:pPr marL="804789" lvl="1" indent="-309534" defTabSz="990510">
              <a:spcAft>
                <a:spcPts val="1300"/>
              </a:spcAft>
              <a:buClr>
                <a:prstClr val="white"/>
              </a:buClr>
              <a:buSzPct val="200000"/>
              <a:buFont typeface="Arial" panose="020B0604020202020204" pitchFamily="34" charset="0"/>
              <a:buChar char="•"/>
              <a:defRPr/>
            </a:pPr>
            <a:r>
              <a:rPr lang="fr-FR" dirty="0">
                <a:cs typeface="Arial" panose="020B0604020202020204" pitchFamily="34" charset="0"/>
              </a:rPr>
              <a:t>Comment l’établissement propose de mettre en place de manière systématique la </a:t>
            </a:r>
            <a:r>
              <a:rPr lang="fr-FR" b="1" dirty="0">
                <a:cs typeface="Arial" panose="020B0604020202020204" pitchFamily="34" charset="0"/>
              </a:rPr>
              <a:t>reconnaissance</a:t>
            </a:r>
            <a:r>
              <a:rPr lang="fr-FR" dirty="0">
                <a:cs typeface="Arial" panose="020B0604020202020204" pitchFamily="34" charset="0"/>
              </a:rPr>
              <a:t> </a:t>
            </a:r>
            <a:r>
              <a:rPr lang="fr-FR" b="1" dirty="0">
                <a:cs typeface="Arial" panose="020B0604020202020204" pitchFamily="34" charset="0"/>
              </a:rPr>
              <a:t>de la mobilité des étudiants, </a:t>
            </a:r>
            <a:r>
              <a:rPr lang="fr-FR" dirty="0">
                <a:cs typeface="Arial" panose="020B0604020202020204" pitchFamily="34" charset="0"/>
              </a:rPr>
              <a:t>l’utilisation des contrats pédagogiques, les informations sur les relevés de notes et transferts des crédits correspondants, la lisibilité du catalogue de cours ;</a:t>
            </a:r>
          </a:p>
          <a:p>
            <a:pPr marL="804789" lvl="1" indent="-309534" defTabSz="990510">
              <a:spcAft>
                <a:spcPts val="1300"/>
              </a:spcAft>
              <a:buClr>
                <a:prstClr val="white"/>
              </a:buClr>
              <a:buSzPct val="200000"/>
              <a:buFont typeface="Arial" panose="020B0604020202020204" pitchFamily="34" charset="0"/>
              <a:buChar char="•"/>
              <a:defRPr/>
            </a:pPr>
            <a:r>
              <a:rPr lang="fr-FR" dirty="0">
                <a:cs typeface="Arial" panose="020B0604020202020204" pitchFamily="34" charset="0"/>
              </a:rPr>
              <a:t>Comment l’établissement compte faire pour la </a:t>
            </a:r>
            <a:r>
              <a:rPr lang="fr-FR" b="1" dirty="0">
                <a:cs typeface="Arial" panose="020B0604020202020204" pitchFamily="34" charset="0"/>
              </a:rPr>
              <a:t>reconnaissance</a:t>
            </a:r>
            <a:r>
              <a:rPr lang="fr-FR" dirty="0">
                <a:cs typeface="Arial" panose="020B0604020202020204" pitchFamily="34" charset="0"/>
              </a:rPr>
              <a:t> </a:t>
            </a:r>
            <a:r>
              <a:rPr lang="fr-FR" b="1" dirty="0">
                <a:cs typeface="Arial" panose="020B0604020202020204" pitchFamily="34" charset="0"/>
              </a:rPr>
              <a:t>de l’implication des personnels participant à des projets de mobilité ou de coopération </a:t>
            </a:r>
            <a:r>
              <a:rPr lang="fr-FR" dirty="0">
                <a:cs typeface="Arial" panose="020B0604020202020204" pitchFamily="34" charset="0"/>
              </a:rPr>
              <a:t>(dans les plans de formation et les évolutions de carrières par exemple) ;</a:t>
            </a:r>
          </a:p>
          <a:p>
            <a:pPr marL="804789" lvl="1" indent="-309534" defTabSz="990510">
              <a:spcAft>
                <a:spcPts val="1300"/>
              </a:spcAft>
              <a:buClr>
                <a:prstClr val="white"/>
              </a:buClr>
              <a:buSzPct val="200000"/>
              <a:buFont typeface="Arial" panose="020B0604020202020204" pitchFamily="34" charset="0"/>
              <a:buChar char="•"/>
              <a:defRPr/>
            </a:pPr>
            <a:r>
              <a:rPr lang="fr-FR" dirty="0">
                <a:cs typeface="Arial" panose="020B0604020202020204" pitchFamily="34" charset="0"/>
              </a:rPr>
              <a:t>La façon dont l’établissement assure le respect des principes du programme Erasmus+, dans la mise en œuvre de la transparence, la reconnaissance et le transfert des crédits ;</a:t>
            </a:r>
          </a:p>
          <a:p>
            <a:pPr marL="804789" lvl="1" indent="-309534" defTabSz="990510">
              <a:spcAft>
                <a:spcPts val="1300"/>
              </a:spcAft>
              <a:buClr>
                <a:prstClr val="white"/>
              </a:buClr>
              <a:buSzPct val="200000"/>
              <a:buFont typeface="Arial" panose="020B0604020202020204" pitchFamily="34" charset="0"/>
              <a:buChar char="•"/>
              <a:defRPr/>
            </a:pPr>
            <a:r>
              <a:rPr lang="fr-FR" dirty="0">
                <a:cs typeface="Arial" panose="020B0604020202020204" pitchFamily="34" charset="0"/>
              </a:rPr>
              <a:t>L’engagement de l’établissement à mettre en œuvre les </a:t>
            </a:r>
            <a:r>
              <a:rPr lang="fr-FR" b="1" dirty="0">
                <a:cs typeface="Arial" panose="020B0604020202020204" pitchFamily="34" charset="0"/>
              </a:rPr>
              <a:t>nouveaux principes de la programmation 2021-2027 </a:t>
            </a:r>
            <a:r>
              <a:rPr lang="fr-FR" dirty="0">
                <a:cs typeface="Arial" panose="020B0604020202020204" pitchFamily="34" charset="0"/>
              </a:rPr>
              <a:t>: l’inclusion, l’Initiative Carte Etudiante Européenne et l’application mobile Erasmus+  (Erasmus+ Digital), la promotion de pratiques respectueuses de l’environnement dans le cadre du programme Erasmus+ (Green Erasmus), l’engagement civique et la citoyenneté active. </a:t>
            </a:r>
          </a:p>
          <a:p>
            <a:endParaRPr lang="fr-FR" dirty="0"/>
          </a:p>
        </p:txBody>
      </p:sp>
      <p:sp>
        <p:nvSpPr>
          <p:cNvPr id="4" name="Espace réservé du numéro de diapositive 3"/>
          <p:cNvSpPr>
            <a:spLocks noGrp="1"/>
          </p:cNvSpPr>
          <p:nvPr>
            <p:ph type="sldNum" sz="quarter" idx="10"/>
          </p:nvPr>
        </p:nvSpPr>
        <p:spPr/>
        <p:txBody>
          <a:bodyPr/>
          <a:lstStyle/>
          <a:p>
            <a:pPr defTabSz="990510">
              <a:defRPr/>
            </a:pPr>
            <a:fld id="{0AD24DB3-1490-4215-8D21-EB295C45886E}" type="slidenum">
              <a:rPr lang="fr-FR">
                <a:solidFill>
                  <a:prstClr val="black"/>
                </a:solidFill>
                <a:latin typeface="Calibri" panose="020F0502020204030204"/>
              </a:rPr>
              <a:pPr defTabSz="990510">
                <a:defRPr/>
              </a:pPr>
              <a:t>22</a:t>
            </a:fld>
            <a:endParaRPr lang="fr-FR">
              <a:solidFill>
                <a:prstClr val="black"/>
              </a:solidFill>
              <a:latin typeface="Calibri" panose="020F0502020204030204"/>
            </a:endParaRPr>
          </a:p>
        </p:txBody>
      </p:sp>
    </p:spTree>
    <p:extLst>
      <p:ext uri="{BB962C8B-B14F-4D97-AF65-F5344CB8AC3E}">
        <p14:creationId xmlns:p14="http://schemas.microsoft.com/office/powerpoint/2010/main" val="1748169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7838" y="398463"/>
            <a:ext cx="6148387" cy="34575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23</a:t>
            </a:fld>
            <a:endParaRPr lang="fr-FR">
              <a:solidFill>
                <a:prstClr val="black"/>
              </a:solidFill>
              <a:latin typeface="Calibri" panose="020F0502020204030204"/>
            </a:endParaRPr>
          </a:p>
        </p:txBody>
      </p:sp>
    </p:spTree>
    <p:extLst>
      <p:ext uri="{BB962C8B-B14F-4D97-AF65-F5344CB8AC3E}">
        <p14:creationId xmlns:p14="http://schemas.microsoft.com/office/powerpoint/2010/main" val="578418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225425"/>
            <a:ext cx="6145213" cy="3455988"/>
          </a:xfrm>
        </p:spPr>
      </p:sp>
      <p:sp>
        <p:nvSpPr>
          <p:cNvPr id="3" name="Espace réservé des notes 2"/>
          <p:cNvSpPr>
            <a:spLocks noGrp="1"/>
          </p:cNvSpPr>
          <p:nvPr>
            <p:ph type="body" idx="1"/>
          </p:nvPr>
        </p:nvSpPr>
        <p:spPr>
          <a:xfrm>
            <a:off x="399669" y="3842441"/>
            <a:ext cx="6384190" cy="6018252"/>
          </a:xfrm>
        </p:spPr>
        <p:txBody>
          <a:bodyPr/>
          <a:lstStyle/>
          <a:p>
            <a:pPr marL="495256" indent="-495256">
              <a:buFontTx/>
              <a:buChar char="-"/>
            </a:pPr>
            <a:r>
              <a:rPr lang="fr-FR" b="1" dirty="0"/>
              <a:t>Pourquoi voulez-vous rejoindre le programme Erasmus+ ? Quels sont les bénéfices attendus pour votre structure, pour vos personnels, pour vos étudiants ?</a:t>
            </a:r>
          </a:p>
          <a:p>
            <a:pPr marL="495256" indent="-495256">
              <a:buFontTx/>
              <a:buChar char="-"/>
            </a:pPr>
            <a:endParaRPr lang="fr-FR" dirty="0"/>
          </a:p>
          <a:p>
            <a:r>
              <a:rPr lang="fr-FR" u="sng" dirty="0"/>
              <a:t>Pour vos étudiants : </a:t>
            </a:r>
            <a:r>
              <a:rPr lang="fr-FR" dirty="0"/>
              <a:t>quelle plus-value dans le programme d’études, dans le développement de compétences, sur le plan personnel ? Leur formation a-t-elle une fibre internationale ? Quels sont les pays reconnus dans ce domaine de formation ? A l’inverse, votre domaine de formation est-il reconnu et valorisé à l’étranger ? Quels cours de langue suivent-ils ? Cela peut aider à cibler le(s) pays avec le(s)quel(s) vous souhaitez créer un partenariat. </a:t>
            </a:r>
          </a:p>
          <a:p>
            <a:r>
              <a:rPr lang="fr-FR" u="sng" dirty="0"/>
              <a:t>Pour vos personnels : </a:t>
            </a:r>
            <a:r>
              <a:rPr lang="fr-FR" dirty="0"/>
              <a:t>quelle plus-value dans le déroulement de carrière, dans le développement de compétences, sur le plan personnel ? Quels sont les besoins de formation de vos personnels ? Y a-t-il des pratiques d’enseignement intéressantes à l’étranger, et dans quels pays ? A l’inverse, quels sont vos pratiques d’enseignement qui peuvent intéresser des établissements étrangers, et dans quels pays ?</a:t>
            </a:r>
          </a:p>
          <a:p>
            <a:r>
              <a:rPr lang="fr-FR" u="sng" dirty="0"/>
              <a:t>Pour votre structure :</a:t>
            </a:r>
            <a:r>
              <a:rPr lang="fr-FR" dirty="0"/>
              <a:t> attractivité locale, nationale, européenne de votre établissement</a:t>
            </a:r>
          </a:p>
          <a:p>
            <a:endParaRPr lang="fr-FR" dirty="0"/>
          </a:p>
          <a:p>
            <a:pPr marL="495256" indent="-495256">
              <a:buFontTx/>
              <a:buChar char="-"/>
            </a:pPr>
            <a:r>
              <a:rPr lang="fr-FR" b="1" dirty="0"/>
              <a:t>Votre établissement a-t-il déjà une politique d’ouverture à l’international ? Si oui, listez toutes les actions déjà existantes. En quoi le programme Erasmus+ peut y contribuer ?</a:t>
            </a:r>
          </a:p>
          <a:p>
            <a:pPr marL="495256" indent="-495256">
              <a:buFontTx/>
              <a:buChar char="-"/>
            </a:pPr>
            <a:endParaRPr lang="fr-FR" dirty="0"/>
          </a:p>
          <a:p>
            <a:r>
              <a:rPr lang="fr-FR" dirty="0"/>
              <a:t>Votre implication dans d’autres programmes internationaux de mobilités et d’échanges sont pertinents pour démontrer votre intérêt et votre fibre internationale.</a:t>
            </a:r>
          </a:p>
          <a:p>
            <a:r>
              <a:rPr lang="fr-FR" dirty="0"/>
              <a:t>Expliciter comment ces actions existantes et le programme Erasmus+ peuvent se compléter.</a:t>
            </a:r>
          </a:p>
          <a:p>
            <a:endParaRPr lang="fr-FR" dirty="0"/>
          </a:p>
          <a:p>
            <a:pPr marL="495256" indent="-495256">
              <a:buFontTx/>
              <a:buChar char="-"/>
            </a:pPr>
            <a:r>
              <a:rPr lang="fr-FR" b="1" dirty="0"/>
              <a:t>Si non, explorer les pistes de prises de contact avec des partenaires internationaux </a:t>
            </a:r>
            <a:endParaRPr lang="fr-FR" dirty="0"/>
          </a:p>
          <a:p>
            <a:r>
              <a:rPr lang="fr-FR" dirty="0"/>
              <a:t>Vous débutez dans cette ouverture internationale ? Ce n’est pas un problème, il faut bien commencer un jour ! Il existe de nombreux outils et ressources pour vous aider à trouver des partenaires (éventuels contacts de vos personnels, jumelages de votre ville, contacter votre DAREIC, contacter les réseaux géographiques et d'appui de l'enseignement agricole, contacter les ambassades françaises à l’étranger</a:t>
            </a:r>
            <a:r>
              <a:rPr lang="fr-FR" i="0" dirty="0"/>
              <a:t>, </a:t>
            </a:r>
            <a:r>
              <a:rPr lang="fr-FR" dirty="0">
                <a:cs typeface="Times New Roman" panose="02020603050405020304" pitchFamily="18" charset="0"/>
              </a:rPr>
              <a:t>p</a:t>
            </a:r>
            <a:r>
              <a:rPr lang="fr-FR" dirty="0">
                <a:ea typeface="Times New Roman" panose="02020603050405020304" pitchFamily="18" charset="0"/>
                <a:cs typeface="Times New Roman" panose="02020603050405020304" pitchFamily="18" charset="0"/>
              </a:rPr>
              <a:t>lateforme E-</a:t>
            </a:r>
            <a:r>
              <a:rPr lang="fr-FR" dirty="0" err="1">
                <a:ea typeface="Times New Roman" panose="02020603050405020304" pitchFamily="18" charset="0"/>
                <a:cs typeface="Times New Roman" panose="02020603050405020304" pitchFamily="18" charset="0"/>
              </a:rPr>
              <a:t>Twinning</a:t>
            </a:r>
            <a:r>
              <a:rPr lang="fr-FR" dirty="0">
                <a:ea typeface="Times New Roman" panose="02020603050405020304" pitchFamily="18" charset="0"/>
                <a:cs typeface="Times New Roman" panose="02020603050405020304" pitchFamily="18" charset="0"/>
              </a:rPr>
              <a:t>, France Education International, les Fiches Curie, la plateforme Erasmus+ Projects </a:t>
            </a:r>
            <a:r>
              <a:rPr lang="fr-FR" dirty="0" err="1">
                <a:ea typeface="Times New Roman" panose="02020603050405020304" pitchFamily="18" charset="0"/>
                <a:cs typeface="Times New Roman" panose="02020603050405020304" pitchFamily="18" charset="0"/>
              </a:rPr>
              <a:t>Results</a:t>
            </a:r>
            <a:r>
              <a:rPr lang="fr-FR" dirty="0">
                <a:ea typeface="Times New Roman" panose="02020603050405020304" pitchFamily="18" charset="0"/>
                <a:cs typeface="Times New Roman" panose="02020603050405020304" pitchFamily="18" charset="0"/>
              </a:rPr>
              <a:t>, etc.). Vous pouvez consulter cette ressource : </a:t>
            </a:r>
            <a:r>
              <a:rPr lang="fr-FR" dirty="0">
                <a:ea typeface="Times New Roman" panose="02020603050405020304" pitchFamily="18" charset="0"/>
                <a:cs typeface="Times New Roman" panose="02020603050405020304" pitchFamily="18" charset="0"/>
                <a:hlinkClick r:id="rId3"/>
              </a:rPr>
              <a:t>https://view.genial.ly/62c14e48f9c5030018c83a7d</a:t>
            </a:r>
            <a:r>
              <a:rPr lang="fr-FR" dirty="0">
                <a:ea typeface="Times New Roman" panose="02020603050405020304" pitchFamily="18" charset="0"/>
                <a:cs typeface="Times New Roman" panose="02020603050405020304" pitchFamily="18" charset="0"/>
              </a:rPr>
              <a:t>  </a:t>
            </a: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24</a:t>
            </a:fld>
            <a:endParaRPr lang="fr-FR"/>
          </a:p>
        </p:txBody>
      </p:sp>
    </p:spTree>
    <p:extLst>
      <p:ext uri="{BB962C8B-B14F-4D97-AF65-F5344CB8AC3E}">
        <p14:creationId xmlns:p14="http://schemas.microsoft.com/office/powerpoint/2010/main" val="3358919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7838" y="414338"/>
            <a:ext cx="6145212" cy="3455987"/>
          </a:xfrm>
        </p:spPr>
      </p:sp>
      <p:sp>
        <p:nvSpPr>
          <p:cNvPr id="3" name="Espace réservé des notes 2"/>
          <p:cNvSpPr>
            <a:spLocks noGrp="1"/>
          </p:cNvSpPr>
          <p:nvPr>
            <p:ph type="body" idx="1"/>
          </p:nvPr>
        </p:nvSpPr>
        <p:spPr>
          <a:xfrm>
            <a:off x="299244" y="4063208"/>
            <a:ext cx="6502400" cy="5891251"/>
          </a:xfrm>
        </p:spPr>
        <p:txBody>
          <a:bodyPr/>
          <a:lstStyle/>
          <a:p>
            <a:pPr algn="just"/>
            <a:r>
              <a:rPr lang="fr-FR" b="1" u="sng" dirty="0"/>
              <a:t>Si vous ciblez en priorité des actions de mobilité :</a:t>
            </a:r>
          </a:p>
          <a:p>
            <a:pPr algn="just"/>
            <a:endParaRPr lang="fr-FR" b="1" dirty="0"/>
          </a:p>
          <a:p>
            <a:pPr marL="495216" indent="-495216" algn="just">
              <a:buFontTx/>
              <a:buChar char="-"/>
            </a:pPr>
            <a:r>
              <a:rPr lang="fr-FR" b="1" dirty="0"/>
              <a:t>Quelles activités de mobilité envisagez-vous ?</a:t>
            </a:r>
          </a:p>
          <a:p>
            <a:pPr marL="495216" indent="-495216" algn="just">
              <a:buFontTx/>
              <a:buChar char="-"/>
            </a:pPr>
            <a:endParaRPr lang="fr-FR" dirty="0"/>
          </a:p>
          <a:p>
            <a:pPr algn="just"/>
            <a:r>
              <a:rPr lang="fr-FR" dirty="0"/>
              <a:t>Pour rappel, vos étudiants peuvent partir suivre des cours à l’étranger (mobilité d’études) ou pour une expérience professionnelle (mobilité de stage). Vos personnels peuvent partir enseigner (mobilité d’enseignement) ou suivre une formation (mobilité de formation). Pour rappel, tous les personnels sont concernés (enseignant, administratif, technique).</a:t>
            </a:r>
          </a:p>
          <a:p>
            <a:pPr algn="just"/>
            <a:endParaRPr lang="fr-FR" dirty="0"/>
          </a:p>
          <a:p>
            <a:pPr marL="495216" indent="-495216" algn="just">
              <a:buFontTx/>
              <a:buChar char="-"/>
            </a:pPr>
            <a:r>
              <a:rPr lang="fr-FR" b="1" dirty="0"/>
              <a:t>Quelle est la plus-value attendue de cette mobilité par rapport au programme d’études de l’étudiant / au déroulement de carrière du personnel ?</a:t>
            </a:r>
          </a:p>
          <a:p>
            <a:pPr marL="495216" indent="-495216" algn="just">
              <a:buFontTx/>
              <a:buChar char="-"/>
            </a:pPr>
            <a:endParaRPr lang="fr-FR" dirty="0"/>
          </a:p>
          <a:p>
            <a:pPr algn="just"/>
            <a:r>
              <a:rPr lang="fr-FR" u="sng" dirty="0"/>
              <a:t>Pour les étudiants : </a:t>
            </a:r>
            <a:r>
              <a:rPr lang="fr-FR" dirty="0"/>
              <a:t>leur formation a-t-elle une fibre internationale ? Quels sont les pays reconnus dans ce domaine de formation ? A l’inverse, votre domaine de formation est-il reconnu et valorisé à l’étranger ? Quels cours de langue suivent-ils?</a:t>
            </a:r>
          </a:p>
          <a:p>
            <a:pPr algn="just"/>
            <a:r>
              <a:rPr lang="fr-FR" u="sng" dirty="0"/>
              <a:t>Pour les personnels : </a:t>
            </a:r>
            <a:r>
              <a:rPr lang="fr-FR" dirty="0"/>
              <a:t>quels sont les besoins de formation de vos personnels ? Y a-t-il des pratiques d’enseignement intéressantes à l’étranger, et dans quels pays ? A l’inverse, quelles sont vos pratiques d’enseignement qui peuvent intéresser des établissements étrangers, et dans quels pays ?</a:t>
            </a:r>
          </a:p>
          <a:p>
            <a:pPr algn="just"/>
            <a:r>
              <a:rPr lang="fr-FR" dirty="0"/>
              <a:t>Ne pas négliger non plus l’impact personnel (sortir de zone de confort, prise de confiance en soi).</a:t>
            </a:r>
          </a:p>
          <a:p>
            <a:pPr algn="just"/>
            <a:endParaRPr lang="fr-FR" dirty="0"/>
          </a:p>
          <a:p>
            <a:pPr marL="495216" indent="-495216" algn="just">
              <a:buFontTx/>
              <a:buChar char="-"/>
            </a:pPr>
            <a:r>
              <a:rPr lang="fr-FR" b="1" dirty="0"/>
              <a:t>Sur quelle durée peuvent-ils partir en mobilité, compte tenu du programme d’études / d’enseignement ?</a:t>
            </a:r>
          </a:p>
          <a:p>
            <a:pPr marL="495216" indent="-495216" algn="just">
              <a:buFontTx/>
              <a:buChar char="-"/>
            </a:pPr>
            <a:endParaRPr lang="fr-FR" dirty="0"/>
          </a:p>
          <a:p>
            <a:pPr algn="just"/>
            <a:r>
              <a:rPr lang="fr-FR" dirty="0"/>
              <a:t>Cela vous aidera à déterminer quelle mobilité (longue ou courte) est plus adaptée.</a:t>
            </a:r>
          </a:p>
          <a:p>
            <a:pPr algn="just"/>
            <a:endParaRPr lang="fr-FR" dirty="0"/>
          </a:p>
          <a:p>
            <a:pPr marL="495216" indent="-495216" algn="just">
              <a:buFontTx/>
              <a:buChar char="-"/>
            </a:pPr>
            <a:r>
              <a:rPr lang="fr-FR" b="1" dirty="0"/>
              <a:t>A destination de quel(s) pays (Europe / hors Europe) ?</a:t>
            </a:r>
          </a:p>
          <a:p>
            <a:pPr marL="495216" indent="-495216" algn="just">
              <a:buFontTx/>
              <a:buChar char="-"/>
            </a:pPr>
            <a:endParaRPr lang="fr-FR" dirty="0"/>
          </a:p>
          <a:p>
            <a:pPr algn="just"/>
            <a:r>
              <a:rPr lang="fr-FR" dirty="0"/>
              <a:t>Cela vous aidera à déterminer sur quelle action déposer une demande de mobilité (</a:t>
            </a:r>
            <a:r>
              <a:rPr lang="fr-FR" b="1" dirty="0"/>
              <a:t>AC131</a:t>
            </a:r>
            <a:r>
              <a:rPr lang="fr-FR" dirty="0"/>
              <a:t> = mobilités financées par les fonds de politique intérieure _ i.e. principalement pour des mobilités vers les 27 pays membres de l’UE et les 6 pays tiers associés au programme Erasmus + // ou </a:t>
            </a:r>
            <a:r>
              <a:rPr lang="fr-FR" b="1" dirty="0"/>
              <a:t>AC171</a:t>
            </a:r>
            <a:r>
              <a:rPr lang="fr-FR" dirty="0"/>
              <a:t> = mobilités financées sur les fonds de politique extérieure _ </a:t>
            </a:r>
            <a:r>
              <a:rPr lang="fr-FR" dirty="0" err="1"/>
              <a:t>i.e</a:t>
            </a:r>
            <a:r>
              <a:rPr lang="fr-FR" dirty="0"/>
              <a:t> pour des mobilités avec les pays tiers non associés au programme Erasmus +).</a:t>
            </a:r>
          </a:p>
          <a:p>
            <a:pPr algn="just"/>
            <a:r>
              <a:rPr lang="fr-FR" dirty="0"/>
              <a:t>Pour aller plus loin sur AC131 : </a:t>
            </a:r>
            <a:r>
              <a:rPr lang="fr-FR" dirty="0">
                <a:hlinkClick r:id="rId3"/>
              </a:rPr>
              <a:t>https://monprojet.erasmusplus.fr/fiche-action/appel=2026&amp;codeAction=KA131-HED</a:t>
            </a:r>
            <a:endParaRPr lang="fr-FR" dirty="0"/>
          </a:p>
          <a:p>
            <a:pPr algn="just"/>
            <a:r>
              <a:rPr lang="fr-FR" dirty="0"/>
              <a:t>Pour aller plus loin sur AC171 : </a:t>
            </a:r>
            <a:r>
              <a:rPr lang="fr-FR" dirty="0">
                <a:hlinkClick r:id="rId4"/>
              </a:rPr>
              <a:t>https://monprojet.erasmusplus.fr/fiche-action/appel=2026&amp;codeAction=KA171-HED</a:t>
            </a:r>
            <a:endParaRPr lang="fr-FR" dirty="0"/>
          </a:p>
          <a:p>
            <a:pPr algn="just"/>
            <a:endParaRPr lang="fr-FR" dirty="0"/>
          </a:p>
          <a:p>
            <a:pPr algn="just"/>
            <a:r>
              <a:rPr lang="fr-FR" b="1" u="sng" dirty="0"/>
              <a:t>Si vous ciblez en priorité des actions de coopération : </a:t>
            </a:r>
          </a:p>
          <a:p>
            <a:pPr algn="just"/>
            <a:endParaRPr lang="fr-FR" dirty="0"/>
          </a:p>
          <a:p>
            <a:pPr algn="just"/>
            <a:r>
              <a:rPr lang="fr-FR" dirty="0"/>
              <a:t>Pour les établissements d’enseignement supérieur qui commencent avec Erasmus+, le projet de coopération le plus adapté est le </a:t>
            </a:r>
            <a:r>
              <a:rPr lang="fr-FR" b="1" dirty="0"/>
              <a:t>partenariat de coopération (Action Clé 220 - AC220)</a:t>
            </a:r>
            <a:r>
              <a:rPr lang="fr-FR" dirty="0"/>
              <a:t>.</a:t>
            </a:r>
          </a:p>
          <a:p>
            <a:pPr algn="just"/>
            <a:r>
              <a:rPr lang="fr-FR" dirty="0"/>
              <a:t>Pour aller plus loin sur AC220 : </a:t>
            </a:r>
            <a:r>
              <a:rPr lang="fr-FR" dirty="0">
                <a:hlinkClick r:id="rId5"/>
              </a:rPr>
              <a:t>https://monprojet.erasmusplus.fr/fiche-action/appel=2026&amp;codeAction=KA220-HED</a:t>
            </a:r>
            <a:endParaRPr lang="fr-FR" dirty="0"/>
          </a:p>
          <a:p>
            <a:pPr algn="just"/>
            <a:endParaRPr lang="fr-FR" b="1" dirty="0"/>
          </a:p>
          <a:p>
            <a:pPr marL="642869" lvl="1" indent="-185706" algn="just" defTabSz="990429">
              <a:buFontTx/>
              <a:buChar char="-"/>
              <a:defRPr/>
            </a:pPr>
            <a:r>
              <a:rPr lang="fr-FR" b="1" dirty="0"/>
              <a:t>Avez-vous déjà un partenariat</a:t>
            </a:r>
            <a:r>
              <a:rPr lang="fr-FR" dirty="0"/>
              <a:t> avec un établissement d’enseignement supérieur, une association, une entreprise ou toute autre structure, à l’étranger ?</a:t>
            </a:r>
          </a:p>
          <a:p>
            <a:pPr algn="just" defTabSz="990429">
              <a:defRPr/>
            </a:pPr>
            <a:r>
              <a:rPr lang="fr-FR" dirty="0"/>
              <a:t>N.B.: vos partenaires doivent être établis dans un pays membre du programme Erasmus+ ; s’ils sont établis dans un pays tiers non associé au programme, leur participation est possible à condition de démontrer une plus-value essentielle.</a:t>
            </a:r>
          </a:p>
          <a:p>
            <a:pPr algn="just" defTabSz="990429">
              <a:defRPr/>
            </a:pPr>
            <a:endParaRPr lang="fr-FR" dirty="0"/>
          </a:p>
          <a:p>
            <a:pPr marL="642869" lvl="1" indent="-185706" algn="just">
              <a:buFontTx/>
              <a:buChar char="-"/>
            </a:pPr>
            <a:r>
              <a:rPr lang="fr-FR" b="1" dirty="0"/>
              <a:t>Quelles activités souhaitez-vous mettre en place (échange de bonnes pratiques, conception de pratiques innovantes, etc.) ?</a:t>
            </a:r>
          </a:p>
          <a:p>
            <a:pPr marL="185706" indent="-185706" algn="just">
              <a:buFontTx/>
              <a:buChar char="-"/>
            </a:pPr>
            <a:endParaRPr lang="fr-FR" dirty="0"/>
          </a:p>
          <a:p>
            <a:pPr algn="just"/>
            <a:r>
              <a:rPr lang="fr-FR" dirty="0"/>
              <a:t>Que votre idée soit précise ou non, explicitez-la dans votre formulaire de candidature.</a:t>
            </a:r>
          </a:p>
        </p:txBody>
      </p:sp>
      <p:sp>
        <p:nvSpPr>
          <p:cNvPr id="4" name="Espace réservé du numéro de diapositive 3"/>
          <p:cNvSpPr>
            <a:spLocks noGrp="1"/>
          </p:cNvSpPr>
          <p:nvPr>
            <p:ph type="sldNum" sz="quarter" idx="5"/>
          </p:nvPr>
        </p:nvSpPr>
        <p:spPr>
          <a:xfrm>
            <a:off x="6623054" y="9720515"/>
            <a:ext cx="479780" cy="514099"/>
          </a:xfrm>
        </p:spPr>
        <p:txBody>
          <a:bodyPr/>
          <a:lstStyle/>
          <a:p>
            <a:fld id="{D708D76D-CA22-A34A-80C9-902ECA358831}" type="slidenum">
              <a:rPr lang="fr-FR" smtClean="0"/>
              <a:t>25</a:t>
            </a:fld>
            <a:endParaRPr lang="fr-FR" dirty="0"/>
          </a:p>
        </p:txBody>
      </p:sp>
    </p:spTree>
    <p:extLst>
      <p:ext uri="{BB962C8B-B14F-4D97-AF65-F5344CB8AC3E}">
        <p14:creationId xmlns:p14="http://schemas.microsoft.com/office/powerpoint/2010/main" val="702974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8150" y="646113"/>
            <a:ext cx="6148388" cy="3457575"/>
          </a:xfrm>
        </p:spPr>
      </p:sp>
      <p:sp>
        <p:nvSpPr>
          <p:cNvPr id="3" name="Espace réservé des notes 2"/>
          <p:cNvSpPr>
            <a:spLocks noGrp="1"/>
          </p:cNvSpPr>
          <p:nvPr>
            <p:ph type="body" idx="1"/>
          </p:nvPr>
        </p:nvSpPr>
        <p:spPr>
          <a:xfrm>
            <a:off x="387890" y="4456946"/>
            <a:ext cx="6224968" cy="4189249"/>
          </a:xfrm>
        </p:spPr>
        <p:txBody>
          <a:bodyPr/>
          <a:lstStyle/>
          <a:p>
            <a:pPr algn="just"/>
            <a:r>
              <a:rPr lang="fr-FR" b="1" dirty="0"/>
              <a:t>Comment imaginez-vous la stratégie internationale de votre établissement dans 5 ans ? A quelles actions Erasmus souhaiteriez-vous alors participer ?</a:t>
            </a:r>
          </a:p>
          <a:p>
            <a:pPr algn="just"/>
            <a:endParaRPr lang="fr-FR" dirty="0"/>
          </a:p>
          <a:p>
            <a:pPr algn="just" defTabSz="990429">
              <a:defRPr/>
            </a:pPr>
            <a:r>
              <a:rPr lang="fr-FR" u="sng" dirty="0"/>
              <a:t>Exemple 1 :</a:t>
            </a:r>
            <a:r>
              <a:rPr lang="fr-FR" dirty="0"/>
              <a:t> si vous envisagez de proposer des mobilités à une classe seulement ou un nombre restreint d’étudiants pour le moment, envisagez-vous de proposer des mobilités à tous vos étudiants par la suite ?</a:t>
            </a:r>
          </a:p>
          <a:p>
            <a:pPr algn="just" defTabSz="990429">
              <a:defRPr/>
            </a:pPr>
            <a:r>
              <a:rPr lang="fr-FR" u="sng" dirty="0"/>
              <a:t>Exemple 2 :</a:t>
            </a:r>
            <a:r>
              <a:rPr lang="fr-FR" dirty="0"/>
              <a:t> si vous envisagez de mettre en place des actions de mobilité vers 1 pays partenaire dans un premier temps, envisagez-vous d’élargir le nombre de vos partenariats sur le moyen terme ?</a:t>
            </a:r>
          </a:p>
          <a:p>
            <a:pPr algn="just"/>
            <a:r>
              <a:rPr lang="fr-FR" u="sng" dirty="0"/>
              <a:t>Exemple 3 :</a:t>
            </a:r>
            <a:r>
              <a:rPr lang="fr-FR" dirty="0"/>
              <a:t> si vous envisagez de mettre en place seulement des actions de mobilité dans un premier temps, envisagez-vous de mettre en place un partenariat de coopération dans quelques années ?</a:t>
            </a:r>
          </a:p>
          <a:p>
            <a:pPr algn="just"/>
            <a:endParaRPr lang="fr-FR" dirty="0"/>
          </a:p>
          <a:p>
            <a:pPr algn="just"/>
            <a:r>
              <a:rPr lang="fr-FR" b="1" dirty="0"/>
              <a:t>Quelles sont vos ambitions sur le court, moyen et long terme ?</a:t>
            </a:r>
          </a:p>
          <a:p>
            <a:pPr algn="just"/>
            <a:endParaRPr lang="fr-FR" dirty="0"/>
          </a:p>
          <a:p>
            <a:pPr algn="just"/>
            <a:r>
              <a:rPr lang="fr-FR" dirty="0"/>
              <a:t>Parlez de votre implication dans le programme Erasmus+, mais pas seulement ! Développez votre vision internationale sur les années à venir.</a:t>
            </a:r>
          </a:p>
          <a:p>
            <a:pPr algn="just"/>
            <a:r>
              <a:rPr lang="fr-FR" dirty="0"/>
              <a:t>Pour rappel, le programme Erasmus+ dure 7 ans et votre engagement par la Charte ECHE est valable pour l’ensemble de la programmation (2021-2027). </a:t>
            </a:r>
          </a:p>
          <a:p>
            <a:pPr algn="just"/>
            <a:endParaRPr lang="fr-FR" dirty="0"/>
          </a:p>
          <a:p>
            <a:pPr algn="just"/>
            <a:r>
              <a:rPr lang="fr-FR" b="1" dirty="0"/>
              <a:t>Soyez ambitieux et réalistes !</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26</a:t>
            </a:fld>
            <a:endParaRPr lang="fr-FR"/>
          </a:p>
        </p:txBody>
      </p:sp>
    </p:spTree>
    <p:extLst>
      <p:ext uri="{BB962C8B-B14F-4D97-AF65-F5344CB8AC3E}">
        <p14:creationId xmlns:p14="http://schemas.microsoft.com/office/powerpoint/2010/main" val="907738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358775"/>
            <a:ext cx="6145212" cy="3455988"/>
          </a:xfrm>
        </p:spPr>
      </p:sp>
      <p:sp>
        <p:nvSpPr>
          <p:cNvPr id="3" name="Espace réservé des notes 2"/>
          <p:cNvSpPr>
            <a:spLocks noGrp="1"/>
          </p:cNvSpPr>
          <p:nvPr>
            <p:ph type="body" idx="1"/>
          </p:nvPr>
        </p:nvSpPr>
        <p:spPr>
          <a:xfrm>
            <a:off x="439738" y="4106209"/>
            <a:ext cx="6224968" cy="5313721"/>
          </a:xfrm>
        </p:spPr>
        <p:txBody>
          <a:bodyPr/>
          <a:lstStyle/>
          <a:p>
            <a:pPr algn="just"/>
            <a:r>
              <a:rPr lang="fr-FR" dirty="0"/>
              <a:t>Dans la candidature à la Charte, il est demandé à l’établissement de démontrer comment sa stratégie d’établissement contribue aux objectifs politiques de l’Union européenne.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L’un des textes phares de la Commission européenne dans le domaine de l’éducation &amp; formation est la Communication du 30 septembre 2020 </a:t>
            </a:r>
            <a:r>
              <a:rPr lang="fr-FR" b="1" dirty="0"/>
              <a:t>pour un Espace européen de l’éducation d’ici à 2025 </a:t>
            </a:r>
            <a:r>
              <a:rPr lang="fr-FR" dirty="0"/>
              <a:t>(lien : </a:t>
            </a:r>
            <a:r>
              <a:rPr lang="fr-FR" dirty="0">
                <a:hlinkClick r:id="rId3"/>
              </a:rPr>
              <a:t>https://eur-lex.europa.eu/legal-content/FR/TXT/PDF/?uri=CELEX:52020DC0625&amp;from=EN</a:t>
            </a:r>
            <a:r>
              <a:rPr lang="fr-FR" dirty="0"/>
              <a:t>). L’objectif est de mettre en place des systèmes d’éducation et formation résilients et tournés vers l’avenir.</a:t>
            </a:r>
          </a:p>
          <a:p>
            <a:pPr algn="just"/>
            <a:endParaRPr lang="fr-FR" dirty="0"/>
          </a:p>
          <a:p>
            <a:pPr algn="just"/>
            <a:r>
              <a:rPr lang="fr-FR" dirty="0"/>
              <a:t>Plus récemment, la Commission européenne a publié une nouvelle stratégie en matière de compétences, appelée « Union of </a:t>
            </a:r>
            <a:r>
              <a:rPr lang="fr-FR" dirty="0" err="1"/>
              <a:t>skills</a:t>
            </a:r>
            <a:r>
              <a:rPr lang="fr-FR" dirty="0"/>
              <a:t> » (lien : </a:t>
            </a:r>
            <a:r>
              <a:rPr lang="fr-FR" dirty="0">
                <a:hlinkClick r:id="rId4"/>
              </a:rPr>
              <a:t>https://commission.europa.eu/topics/competitiveness/union-skills_fr</a:t>
            </a:r>
            <a:r>
              <a:rPr lang="fr-FR" dirty="0"/>
              <a:t>). L’objectif affiché est de </a:t>
            </a:r>
            <a:r>
              <a:rPr lang="fr-FR" sz="1200" b="0" dirty="0">
                <a:effectLst/>
                <a:latin typeface="Calibri" panose="020F0502020204030204" pitchFamily="34" charset="0"/>
                <a:ea typeface="Calibri" panose="020F0502020204030204" pitchFamily="34" charset="0"/>
                <a:cs typeface="Times New Roman" panose="02020603050405020304" pitchFamily="18" charset="0"/>
              </a:rPr>
              <a:t>soutenir le dvlpt des compétences des citoyens européens afin de renforcer la compétitivité de l’UE.</a:t>
            </a:r>
            <a:endParaRPr lang="fr-FR" b="0" dirty="0"/>
          </a:p>
          <a:p>
            <a:pPr algn="just"/>
            <a:endParaRPr lang="fr-FR" dirty="0"/>
          </a:p>
          <a:p>
            <a:pPr algn="just"/>
            <a:r>
              <a:rPr lang="fr-FR" dirty="0"/>
              <a:t>Pour les établissements souhaitant candidater à la Charte, il ne s’agit pas d’analyser et connaître ce document en détail. En restant dans les grandes lignes, l’établissement peut simplement faire le lien entre une action Erasmus ou une initiative structurelle qu’il entend mettre en place, et un moyen d’action visé dans l’un de ces textes de la CE. </a:t>
            </a:r>
            <a:r>
              <a:rPr lang="fr-FR" b="1" dirty="0"/>
              <a:t>Il s’agit surtout de montrer la cohérence entre son action et les objectifs politiques de l’UE. Il doit démontrer qu’il contribue, à son échelle, à la réalisation des objectifs macros visés par la Commission européenne.</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27</a:t>
            </a:fld>
            <a:endParaRPr lang="fr-FR"/>
          </a:p>
        </p:txBody>
      </p:sp>
    </p:spTree>
    <p:extLst>
      <p:ext uri="{BB962C8B-B14F-4D97-AF65-F5344CB8AC3E}">
        <p14:creationId xmlns:p14="http://schemas.microsoft.com/office/powerpoint/2010/main" val="1061801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9900" y="487363"/>
            <a:ext cx="6145213" cy="3455987"/>
          </a:xfrm>
        </p:spPr>
      </p:sp>
      <p:sp>
        <p:nvSpPr>
          <p:cNvPr id="3" name="Espace réservé des notes 2"/>
          <p:cNvSpPr>
            <a:spLocks noGrp="1"/>
          </p:cNvSpPr>
          <p:nvPr>
            <p:ph type="body" idx="1"/>
          </p:nvPr>
        </p:nvSpPr>
        <p:spPr>
          <a:xfrm>
            <a:off x="469900" y="4276326"/>
            <a:ext cx="6224968" cy="4029878"/>
          </a:xfrm>
        </p:spPr>
        <p:txBody>
          <a:bodyPr/>
          <a:lstStyle/>
          <a:p>
            <a:pPr algn="just"/>
            <a:r>
              <a:rPr lang="fr-FR" dirty="0"/>
              <a:t>L’impact est une notion centrale des projets Erasmus+ : ils comptent beaucoup dans l’évaluation d’une candidature à un projet Erasmus+.</a:t>
            </a:r>
          </a:p>
          <a:p>
            <a:pPr algn="just"/>
            <a:r>
              <a:rPr lang="fr-FR" dirty="0"/>
              <a:t>Pour la Charte ECHE, l’impact doit aussi être anticipé dans votre Déclaration de Politique Erasmus. Concrètement, cela veut dire que </a:t>
            </a:r>
            <a:r>
              <a:rPr lang="fr-FR" b="1" dirty="0"/>
              <a:t>vous devez expliciter l’impact attendu de votre participation au programme Erasmus+ sur votre stratégie d’ouverture à l’international et de modernisation</a:t>
            </a:r>
            <a:r>
              <a:rPr lang="fr-FR" dirty="0"/>
              <a:t>.</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28</a:t>
            </a:fld>
            <a:endParaRPr lang="fr-FR"/>
          </a:p>
        </p:txBody>
      </p:sp>
    </p:spTree>
    <p:extLst>
      <p:ext uri="{BB962C8B-B14F-4D97-AF65-F5344CB8AC3E}">
        <p14:creationId xmlns:p14="http://schemas.microsoft.com/office/powerpoint/2010/main" val="3214085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7838" y="233363"/>
            <a:ext cx="6143625" cy="3455987"/>
          </a:xfrm>
        </p:spPr>
      </p:sp>
      <p:sp>
        <p:nvSpPr>
          <p:cNvPr id="3" name="Espace réservé des notes 2"/>
          <p:cNvSpPr>
            <a:spLocks noGrp="1"/>
          </p:cNvSpPr>
          <p:nvPr>
            <p:ph type="body" idx="1"/>
          </p:nvPr>
        </p:nvSpPr>
        <p:spPr>
          <a:xfrm>
            <a:off x="415174" y="3816529"/>
            <a:ext cx="6268951" cy="6418084"/>
          </a:xfrm>
        </p:spPr>
        <p:txBody>
          <a:bodyPr/>
          <a:lstStyle/>
          <a:p>
            <a:pPr marL="185706" indent="-185706" algn="just">
              <a:buFont typeface="Arial" panose="020B0604020202020204" pitchFamily="34" charset="0"/>
              <a:buChar char="•"/>
            </a:pPr>
            <a:r>
              <a:rPr lang="fr-FR" b="1" dirty="0"/>
              <a:t>Se fixer des objectifs</a:t>
            </a:r>
          </a:p>
          <a:p>
            <a:pPr algn="just"/>
            <a:endParaRPr lang="fr-FR" dirty="0"/>
          </a:p>
          <a:p>
            <a:pPr algn="just"/>
            <a:r>
              <a:rPr lang="fr-FR" dirty="0"/>
              <a:t>Dès le stade de votre candidature à la Charte ECHE (dans la Déclaration de Politique Erasmus), vous devez fixer des objectifs à atteindre. Ces objectifs doivent être clairs, réalistes, mesurables et atteignables.</a:t>
            </a:r>
          </a:p>
          <a:p>
            <a:pPr algn="just"/>
            <a:r>
              <a:rPr lang="fr-FR" dirty="0"/>
              <a:t>Ces objectifs doivent faire écho aux bénéfices attendus de votre participation au programme Erasmus+, pour vos étudiants, vos personnels, votre établissement, la communauté locale, etc.</a:t>
            </a:r>
          </a:p>
          <a:p>
            <a:pPr algn="just"/>
            <a:endParaRPr lang="fr-FR" dirty="0"/>
          </a:p>
          <a:p>
            <a:pPr marL="185706" indent="-185706" algn="just">
              <a:buFont typeface="Arial" panose="020B0604020202020204" pitchFamily="34" charset="0"/>
              <a:buChar char="•"/>
            </a:pPr>
            <a:r>
              <a:rPr lang="fr-FR" b="1" dirty="0"/>
              <a:t>Mettre en place des indicateurs de suivi</a:t>
            </a:r>
          </a:p>
          <a:p>
            <a:pPr algn="just"/>
            <a:r>
              <a:rPr lang="fr-FR" dirty="0"/>
              <a:t>Ces indicateurs peuvent être quantitatifs et qualitatifs.</a:t>
            </a:r>
          </a:p>
          <a:p>
            <a:pPr algn="just"/>
            <a:r>
              <a:rPr lang="fr-FR" dirty="0"/>
              <a:t>Exemples : X mobilités d’étudiants/personnels ; taux d’apprenants déclarant avoir acquis de nouvelles connaissances et compétences professionnelles en mobilité ; taux de personnels ayant modifié leurs méthodes d’enseignement ou leurs pratiques professionnelles à l’issue de la mobilité ; taux d’entreprises accueillant de la mobilité ; part d’Erasmus+ depuis le financement de la mobilité internationale des structures ; niveau d’implication dans des projets de coopération</a:t>
            </a:r>
          </a:p>
          <a:p>
            <a:pPr algn="just"/>
            <a:endParaRPr lang="fr-FR" dirty="0"/>
          </a:p>
          <a:p>
            <a:pPr marL="185706" indent="-185706" algn="just">
              <a:buFont typeface="Arial" panose="020B0604020202020204" pitchFamily="34" charset="0"/>
              <a:buChar char="•"/>
            </a:pPr>
            <a:r>
              <a:rPr lang="fr-FR" b="1" dirty="0"/>
              <a:t>Mettre en place un calendrier de suivi</a:t>
            </a:r>
          </a:p>
          <a:p>
            <a:pPr algn="just"/>
            <a:r>
              <a:rPr lang="fr-FR" dirty="0"/>
              <a:t>Prévoyez de relever/d’évaluer ces indicateurs à différentes étapes de votre projet : dès le départ d’abord, pour avoir une base de comparaison, puis à différentes échéances de votre participation au programme Erasmus+.</a:t>
            </a:r>
          </a:p>
          <a:p>
            <a:pPr algn="just"/>
            <a:endParaRPr lang="fr-FR" dirty="0"/>
          </a:p>
          <a:p>
            <a:pPr marL="185706" indent="-185706" algn="just">
              <a:buFont typeface="Arial" panose="020B0604020202020204" pitchFamily="34" charset="0"/>
              <a:buChar char="•"/>
            </a:pPr>
            <a:r>
              <a:rPr lang="fr-FR" b="1" dirty="0"/>
              <a:t>Relever ces indicateurs de manière périodique</a:t>
            </a:r>
          </a:p>
          <a:p>
            <a:pPr algn="just"/>
            <a:r>
              <a:rPr lang="fr-FR" dirty="0"/>
              <a:t>Pour être pertinents et exploitables, ces indicateurs doivent ainsi être relevés régulièrement.</a:t>
            </a:r>
          </a:p>
          <a:p>
            <a:pPr algn="just"/>
            <a:r>
              <a:rPr lang="fr-FR" i="1" dirty="0"/>
              <a:t>In fine</a:t>
            </a:r>
            <a:r>
              <a:rPr lang="fr-FR" dirty="0"/>
              <a:t>, vous pourrez ainsi démontrer, au vu des résultats et impacts observés, avoir atteint les objectifs que vous vous êtes fixés.</a:t>
            </a:r>
          </a:p>
          <a:p>
            <a:pPr algn="just"/>
            <a:endParaRPr lang="fr-FR" dirty="0"/>
          </a:p>
          <a:p>
            <a:pPr algn="just"/>
            <a:r>
              <a:rPr lang="fr-FR" b="1" u="sng" dirty="0"/>
              <a:t>Ressource :</a:t>
            </a:r>
          </a:p>
          <a:p>
            <a:pPr marL="171436" indent="-171436" algn="just">
              <a:buFontTx/>
              <a:buChar char="-"/>
            </a:pPr>
            <a:r>
              <a:rPr lang="fr-FR" dirty="0"/>
              <a:t>« Evaluation de l’impact de la mobilité Erasmus+ » : </a:t>
            </a:r>
            <a:r>
              <a:rPr lang="fr-FR" dirty="0">
                <a:hlinkClick r:id="rId3"/>
              </a:rPr>
              <a:t>https://agence.erasmusplus.fr/publications/lobservatoire-erasmus-n7-evaluation-de-limpact-des-mobilites-erasmus/</a:t>
            </a:r>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29</a:t>
            </a:fld>
            <a:endParaRPr lang="fr-FR"/>
          </a:p>
        </p:txBody>
      </p:sp>
    </p:spTree>
    <p:extLst>
      <p:ext uri="{BB962C8B-B14F-4D97-AF65-F5344CB8AC3E}">
        <p14:creationId xmlns:p14="http://schemas.microsoft.com/office/powerpoint/2010/main" val="392387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7838" y="398463"/>
            <a:ext cx="6148387" cy="34575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3</a:t>
            </a:fld>
            <a:endParaRPr lang="fr-FR"/>
          </a:p>
        </p:txBody>
      </p:sp>
    </p:spTree>
    <p:extLst>
      <p:ext uri="{BB962C8B-B14F-4D97-AF65-F5344CB8AC3E}">
        <p14:creationId xmlns:p14="http://schemas.microsoft.com/office/powerpoint/2010/main" val="3287685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7838" y="398463"/>
            <a:ext cx="6148387" cy="34575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30</a:t>
            </a:fld>
            <a:endParaRPr lang="fr-FR">
              <a:solidFill>
                <a:prstClr val="black"/>
              </a:solidFill>
              <a:latin typeface="Calibri" panose="020F0502020204030204"/>
            </a:endParaRPr>
          </a:p>
        </p:txBody>
      </p:sp>
    </p:spTree>
    <p:extLst>
      <p:ext uri="{BB962C8B-B14F-4D97-AF65-F5344CB8AC3E}">
        <p14:creationId xmlns:p14="http://schemas.microsoft.com/office/powerpoint/2010/main" val="2902095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15950" y="366713"/>
            <a:ext cx="5954713" cy="3349625"/>
          </a:xfrm>
        </p:spPr>
      </p:sp>
      <p:sp>
        <p:nvSpPr>
          <p:cNvPr id="3" name="Espace réservé des notes 2"/>
          <p:cNvSpPr>
            <a:spLocks noGrp="1"/>
          </p:cNvSpPr>
          <p:nvPr>
            <p:ph type="body" idx="1"/>
          </p:nvPr>
        </p:nvSpPr>
        <p:spPr>
          <a:xfrm>
            <a:off x="532431" y="4365987"/>
            <a:ext cx="6037542" cy="5064388"/>
          </a:xfrm>
        </p:spPr>
        <p:txBody>
          <a:bodyPr/>
          <a:lstStyle/>
          <a:p>
            <a:pPr defTabSz="914177">
              <a:defRPr/>
            </a:pPr>
            <a:endParaRPr lang="fr-FR" dirty="0"/>
          </a:p>
        </p:txBody>
      </p:sp>
      <p:sp>
        <p:nvSpPr>
          <p:cNvPr id="4" name="Espace réservé du numéro de diapositive 3"/>
          <p:cNvSpPr>
            <a:spLocks noGrp="1"/>
          </p:cNvSpPr>
          <p:nvPr>
            <p:ph type="sldNum" sz="quarter" idx="10"/>
          </p:nvPr>
        </p:nvSpPr>
        <p:spPr/>
        <p:txBody>
          <a:bodyPr/>
          <a:lstStyle/>
          <a:p>
            <a:pPr defTabSz="914177">
              <a:defRPr/>
            </a:pPr>
            <a:fld id="{0AD24DB3-1490-4215-8D21-EB295C45886E}" type="slidenum">
              <a:rPr lang="fr-FR" sz="1200">
                <a:solidFill>
                  <a:prstClr val="black"/>
                </a:solidFill>
                <a:latin typeface="Calibri" panose="020F0502020204030204"/>
              </a:rPr>
              <a:pPr defTabSz="914177">
                <a:defRPr/>
              </a:pPr>
              <a:t>31</a:t>
            </a:fld>
            <a:endParaRPr lang="fr-FR" sz="1200">
              <a:solidFill>
                <a:prstClr val="black"/>
              </a:solidFill>
              <a:latin typeface="Calibri" panose="020F0502020204030204"/>
            </a:endParaRPr>
          </a:p>
        </p:txBody>
      </p:sp>
    </p:spTree>
    <p:extLst>
      <p:ext uri="{BB962C8B-B14F-4D97-AF65-F5344CB8AC3E}">
        <p14:creationId xmlns:p14="http://schemas.microsoft.com/office/powerpoint/2010/main" val="79694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500063"/>
            <a:ext cx="6145213" cy="3455987"/>
          </a:xfrm>
        </p:spPr>
      </p:sp>
      <p:sp>
        <p:nvSpPr>
          <p:cNvPr id="3" name="Espace réservé des notes 2"/>
          <p:cNvSpPr>
            <a:spLocks noGrp="1"/>
          </p:cNvSpPr>
          <p:nvPr>
            <p:ph type="body" idx="1"/>
          </p:nvPr>
        </p:nvSpPr>
        <p:spPr>
          <a:xfrm>
            <a:off x="479426" y="4381714"/>
            <a:ext cx="6224971" cy="4029878"/>
          </a:xfrm>
        </p:spPr>
        <p:txBody>
          <a:bodyPr/>
          <a:lstStyle/>
          <a:p>
            <a:r>
              <a:rPr lang="fr-FR" dirty="0"/>
              <a:t>L’engagement dans le programme Erasmus+ concerne plusieurs services de l’établissement. La volonté de s’engager dans Erasmus doit être soutenue par :</a:t>
            </a:r>
          </a:p>
          <a:p>
            <a:pPr marL="171408" indent="-171408">
              <a:buFontTx/>
              <a:buChar char="-"/>
            </a:pPr>
            <a:r>
              <a:rPr lang="fr-FR" dirty="0"/>
              <a:t>la </a:t>
            </a:r>
            <a:r>
              <a:rPr lang="fr-FR" b="1" dirty="0"/>
              <a:t>Direction</a:t>
            </a:r>
            <a:r>
              <a:rPr lang="fr-FR" dirty="0"/>
              <a:t> et/ou la gouvernance ; </a:t>
            </a:r>
          </a:p>
          <a:p>
            <a:pPr marL="171408" indent="-171408">
              <a:buFontTx/>
              <a:buChar char="-"/>
            </a:pPr>
            <a:r>
              <a:rPr lang="fr-FR" dirty="0"/>
              <a:t>la/les personnes en charge des </a:t>
            </a:r>
            <a:r>
              <a:rPr lang="fr-FR" b="1" dirty="0"/>
              <a:t>Relations Internationales </a:t>
            </a:r>
            <a:r>
              <a:rPr lang="fr-FR" dirty="0"/>
              <a:t>sont évidemment concernées ; </a:t>
            </a:r>
          </a:p>
          <a:p>
            <a:pPr marL="171408" indent="-171408">
              <a:buFontTx/>
              <a:buChar char="-"/>
            </a:pPr>
            <a:r>
              <a:rPr lang="fr-FR" dirty="0"/>
              <a:t>la/les personnes en charge des </a:t>
            </a:r>
            <a:r>
              <a:rPr lang="fr-FR" b="1" dirty="0"/>
              <a:t>services de scolarité </a:t>
            </a:r>
            <a:r>
              <a:rPr lang="fr-FR" dirty="0"/>
              <a:t>(notamment si vous envisagez de mettre en place des mobilités, elles seront forcément amenées à traiter les inscriptions et le suivi administratif des dossiers des étudiants entrants/sortants) ; </a:t>
            </a:r>
          </a:p>
          <a:p>
            <a:pPr marL="171408" indent="-171408">
              <a:buFontTx/>
              <a:buChar char="-"/>
            </a:pPr>
            <a:r>
              <a:rPr lang="fr-FR" dirty="0"/>
              <a:t>la/les personnes en charge des </a:t>
            </a:r>
            <a:r>
              <a:rPr lang="fr-FR" b="1" dirty="0"/>
              <a:t>services de gestion financière et comptable </a:t>
            </a:r>
            <a:r>
              <a:rPr lang="fr-FR" dirty="0"/>
              <a:t>(puisque que le programme Erasmus+, c’est avant tout un programme de financement et il vous faudra mettre en place un suivi des subventions perçues).</a:t>
            </a:r>
          </a:p>
          <a:p>
            <a:pPr marL="171408" indent="-171408">
              <a:buFontTx/>
              <a:buChar char="-"/>
            </a:pPr>
            <a:r>
              <a:rPr lang="fr-FR" dirty="0"/>
              <a:t>Les enseignants, représentants des différentes filières/centres de formation de votre établissement.</a:t>
            </a:r>
          </a:p>
          <a:p>
            <a:endParaRPr lang="fr-FR" dirty="0"/>
          </a:p>
          <a:p>
            <a:r>
              <a:rPr lang="fr-FR" b="1" dirty="0"/>
              <a:t>Il faut donc adopter une approche globale de l’établissement.</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32</a:t>
            </a:fld>
            <a:endParaRPr lang="fr-FR"/>
          </a:p>
        </p:txBody>
      </p:sp>
    </p:spTree>
    <p:extLst>
      <p:ext uri="{BB962C8B-B14F-4D97-AF65-F5344CB8AC3E}">
        <p14:creationId xmlns:p14="http://schemas.microsoft.com/office/powerpoint/2010/main" val="3327744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1013" y="614363"/>
            <a:ext cx="6142037" cy="3454400"/>
          </a:xfrm>
        </p:spPr>
      </p:sp>
      <p:sp>
        <p:nvSpPr>
          <p:cNvPr id="3" name="Espace réservé des notes 2"/>
          <p:cNvSpPr>
            <a:spLocks noGrp="1"/>
          </p:cNvSpPr>
          <p:nvPr>
            <p:ph type="body" idx="1"/>
          </p:nvPr>
        </p:nvSpPr>
        <p:spPr>
          <a:xfrm>
            <a:off x="479425" y="4332284"/>
            <a:ext cx="6224968" cy="4696264"/>
          </a:xfrm>
        </p:spPr>
        <p:txBody>
          <a:bodyPr/>
          <a:lstStyle/>
          <a:p>
            <a:r>
              <a:rPr lang="fr-FR" dirty="0"/>
              <a:t>Une fois l’équipe déterminée, il faudra organiser sa gestion de projet.</a:t>
            </a:r>
          </a:p>
          <a:p>
            <a:endParaRPr lang="fr-FR" dirty="0"/>
          </a:p>
          <a:p>
            <a:r>
              <a:rPr lang="fr-FR" dirty="0"/>
              <a:t>Tout ne doit pas reposer sur une seule et même personne (c’est beaucoup de travail, et en cas de changement de poste, ça complique la continuité d’un projet Erasmus).</a:t>
            </a:r>
          </a:p>
          <a:p>
            <a:endParaRPr lang="fr-FR" dirty="0"/>
          </a:p>
          <a:p>
            <a:r>
              <a:rPr lang="fr-FR" dirty="0"/>
              <a:t>Cela implique de tenir compte des spécialités de chaque service.</a:t>
            </a:r>
          </a:p>
          <a:p>
            <a:endParaRPr lang="fr-FR" dirty="0"/>
          </a:p>
          <a:p>
            <a:r>
              <a:rPr lang="fr-FR" dirty="0"/>
              <a:t>Mais il faut aussi tenir compte du fait qu’</a:t>
            </a:r>
            <a:r>
              <a:rPr lang="fr-FR" b="1" dirty="0"/>
              <a:t>un projet Erasmus+ se déroule sur plusieurs années</a:t>
            </a:r>
            <a:r>
              <a:rPr lang="fr-FR" dirty="0"/>
              <a:t>. Il faut donc organiser sa gestion de projet selon la chronologie d’un projet Erasmus+ : candidature, suivi du projet, compte-rendu auprès de l’Agence nationale, évaluation finale. </a:t>
            </a:r>
          </a:p>
          <a:p>
            <a:endParaRPr lang="fr-FR" dirty="0"/>
          </a:p>
          <a:p>
            <a:r>
              <a:rPr lang="fr-FR" dirty="0"/>
              <a:t>Il ne faut pas non plus oublier des </a:t>
            </a:r>
            <a:r>
              <a:rPr lang="fr-FR" b="1" dirty="0"/>
              <a:t>tâches connexes à votre projet </a:t>
            </a:r>
            <a:r>
              <a:rPr lang="fr-FR" dirty="0"/>
              <a:t>: </a:t>
            </a:r>
          </a:p>
          <a:p>
            <a:pPr marL="628599" lvl="1" indent="-171436">
              <a:buFontTx/>
              <a:buChar char="-"/>
            </a:pPr>
            <a:r>
              <a:rPr lang="fr-FR" dirty="0"/>
              <a:t>une mobilité Erasmus implique d’assurer la reconnaissance des acquis d’apprentissage. </a:t>
            </a:r>
          </a:p>
          <a:p>
            <a:pPr marL="628599" lvl="1" indent="-171436">
              <a:buFontTx/>
              <a:buChar char="-"/>
            </a:pPr>
            <a:r>
              <a:rPr lang="fr-FR" dirty="0"/>
              <a:t>un projet de coopération doit prévoir la diffusion des résultats.</a:t>
            </a:r>
          </a:p>
          <a:p>
            <a:pPr lvl="1"/>
            <a:r>
              <a:rPr lang="fr-FR" dirty="0"/>
              <a:t>-   les activités financées grâce à Erasmus doivent également faire l’objet d’une communication (sur le site Internet de l’établissement, dans la structure, voire sur les réseaux sociaux).</a:t>
            </a:r>
          </a:p>
          <a:p>
            <a:endParaRPr lang="fr-FR" dirty="0"/>
          </a:p>
          <a:p>
            <a:pPr algn="just"/>
            <a:r>
              <a:rPr lang="fr-FR" dirty="0"/>
              <a:t>Enfin, il faut veiller à sécuriser vos procédures de gestion des projets en définissant des indicateurs de suivi et de contrôle : prise de décision au sein de l’équipe projet (ex : comité de pilotage), communication entre les différents services, process de remontée des dysfonctionnements, etc.</a:t>
            </a:r>
          </a:p>
          <a:p>
            <a:endParaRPr lang="fr-FR" dirty="0"/>
          </a:p>
          <a:p>
            <a:r>
              <a:rPr lang="fr-FR" dirty="0"/>
              <a:t>Dans votre candidature à la Charte ECHE, tout ceci démontrera votre capacité à gérer vos futurs projets Erasmus.</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33</a:t>
            </a:fld>
            <a:endParaRPr lang="fr-FR"/>
          </a:p>
        </p:txBody>
      </p:sp>
    </p:spTree>
    <p:extLst>
      <p:ext uri="{BB962C8B-B14F-4D97-AF65-F5344CB8AC3E}">
        <p14:creationId xmlns:p14="http://schemas.microsoft.com/office/powerpoint/2010/main" val="2206386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25450"/>
            <a:ext cx="6145213" cy="3455988"/>
          </a:xfrm>
        </p:spPr>
      </p:sp>
      <p:sp>
        <p:nvSpPr>
          <p:cNvPr id="3" name="Espace réservé des notes 2"/>
          <p:cNvSpPr>
            <a:spLocks noGrp="1"/>
          </p:cNvSpPr>
          <p:nvPr>
            <p:ph type="body" idx="1"/>
          </p:nvPr>
        </p:nvSpPr>
        <p:spPr>
          <a:xfrm>
            <a:off x="599195" y="4159292"/>
            <a:ext cx="5683250" cy="4029878"/>
          </a:xfrm>
        </p:spPr>
        <p:txBody>
          <a:bodyPr/>
          <a:lstStyle/>
          <a:p>
            <a:r>
              <a:rPr lang="fr-FR" dirty="0"/>
              <a:t>Dans cette partie, nous allons développer quelques uns seulement de l’ensemble des principes de la Charte ECHE :</a:t>
            </a:r>
          </a:p>
          <a:p>
            <a:pPr marL="171408" indent="-171408">
              <a:buFontTx/>
              <a:buChar char="-"/>
            </a:pPr>
            <a:r>
              <a:rPr lang="fr-FR" dirty="0"/>
              <a:t>Principe de la reconnaissance des acquis d’apprentissage</a:t>
            </a:r>
          </a:p>
          <a:p>
            <a:pPr marL="171408" indent="-171408">
              <a:buFontTx/>
              <a:buChar char="-"/>
            </a:pPr>
            <a:r>
              <a:rPr lang="fr-FR" dirty="0"/>
              <a:t>Principes liés aux 4 priorités du programme Erasmus+ 2021-2027 :</a:t>
            </a:r>
          </a:p>
          <a:p>
            <a:pPr marL="628599" lvl="1" indent="-171436">
              <a:buFont typeface="Wingdings" panose="05000000000000000000" pitchFamily="2" charset="2"/>
              <a:buChar char="§"/>
            </a:pPr>
            <a:r>
              <a:rPr lang="fr-FR" dirty="0"/>
              <a:t>Inclusion</a:t>
            </a:r>
          </a:p>
          <a:p>
            <a:pPr marL="628599" lvl="1" indent="-171436">
              <a:buFont typeface="Wingdings" panose="05000000000000000000" pitchFamily="2" charset="2"/>
              <a:buChar char="§"/>
            </a:pPr>
            <a:r>
              <a:rPr lang="fr-FR" dirty="0"/>
              <a:t>Transition numérique</a:t>
            </a:r>
          </a:p>
          <a:p>
            <a:pPr marL="628599" lvl="1" indent="-171436">
              <a:buFont typeface="Wingdings" panose="05000000000000000000" pitchFamily="2" charset="2"/>
              <a:buChar char="§"/>
            </a:pPr>
            <a:r>
              <a:rPr lang="fr-FR" dirty="0"/>
              <a:t>Transition écologique</a:t>
            </a:r>
          </a:p>
          <a:p>
            <a:pPr marL="628599" lvl="1" indent="-171436">
              <a:buFont typeface="Wingdings" panose="05000000000000000000" pitchFamily="2" charset="2"/>
              <a:buChar char="§"/>
            </a:pPr>
            <a:r>
              <a:rPr lang="fr-FR" dirty="0"/>
              <a:t>Citoyenneté européenne et participation à la vie démocratique</a:t>
            </a:r>
          </a:p>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34</a:t>
            </a:fld>
            <a:endParaRPr lang="fr-FR">
              <a:solidFill>
                <a:prstClr val="black"/>
              </a:solidFill>
              <a:latin typeface="Calibri" panose="020F0502020204030204"/>
            </a:endParaRPr>
          </a:p>
        </p:txBody>
      </p:sp>
    </p:spTree>
    <p:extLst>
      <p:ext uri="{BB962C8B-B14F-4D97-AF65-F5344CB8AC3E}">
        <p14:creationId xmlns:p14="http://schemas.microsoft.com/office/powerpoint/2010/main" val="1185624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3700" y="338138"/>
            <a:ext cx="6145213" cy="34559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35</a:t>
            </a:fld>
            <a:endParaRPr lang="fr-FR"/>
          </a:p>
        </p:txBody>
      </p:sp>
    </p:spTree>
    <p:extLst>
      <p:ext uri="{BB962C8B-B14F-4D97-AF65-F5344CB8AC3E}">
        <p14:creationId xmlns:p14="http://schemas.microsoft.com/office/powerpoint/2010/main" val="1888589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363538"/>
            <a:ext cx="6145213" cy="3455987"/>
          </a:xfrm>
        </p:spPr>
      </p:sp>
      <p:sp>
        <p:nvSpPr>
          <p:cNvPr id="3" name="Espace réservé des notes 2"/>
          <p:cNvSpPr>
            <a:spLocks noGrp="1"/>
          </p:cNvSpPr>
          <p:nvPr>
            <p:ph type="body" idx="1"/>
          </p:nvPr>
        </p:nvSpPr>
        <p:spPr>
          <a:xfrm>
            <a:off x="479429" y="4085152"/>
            <a:ext cx="6145210" cy="4029878"/>
          </a:xfrm>
        </p:spPr>
        <p:txBody>
          <a:bodyPr/>
          <a:lstStyle/>
          <a:p>
            <a:pPr algn="just"/>
            <a:r>
              <a:rPr lang="fr-FR" sz="1200" dirty="0"/>
              <a:t>Pour l’établissement, il s’agit d’</a:t>
            </a:r>
            <a:r>
              <a:rPr lang="fr-FR" sz="1200" b="1" dirty="0"/>
              <a:t>assurer la reconnaissance automatique et complète des acquis d’apprentissage de l’étudiant à son retour de mobilité</a:t>
            </a:r>
            <a:r>
              <a:rPr lang="fr-FR" sz="1200" dirty="0"/>
              <a:t>.</a:t>
            </a:r>
          </a:p>
          <a:p>
            <a:pPr marL="342900" indent="-342900" algn="just">
              <a:buFont typeface="Calibri" panose="020F0502020204030204" pitchFamily="34" charset="0"/>
              <a:buChar char="→"/>
            </a:pPr>
            <a:r>
              <a:rPr lang="fr-FR" sz="1200" dirty="0"/>
              <a:t>Pour tout type de mobilité (études &amp; stage, étudiants &amp; personnels)</a:t>
            </a:r>
          </a:p>
          <a:p>
            <a:pPr algn="just"/>
            <a:endParaRPr lang="fr-FR" dirty="0"/>
          </a:p>
          <a:p>
            <a:pPr algn="just"/>
            <a:r>
              <a:rPr lang="fr-FR" dirty="0"/>
              <a:t>Précisions concernant les deux premières exigences citées sur la slide :</a:t>
            </a:r>
          </a:p>
          <a:p>
            <a:pPr algn="just"/>
            <a:endParaRPr lang="fr-FR" dirty="0"/>
          </a:p>
          <a:p>
            <a:pPr marL="171394" indent="-171394" algn="just">
              <a:buFont typeface="Arial" panose="020B0604020202020204" pitchFamily="34" charset="0"/>
              <a:buChar char="•"/>
            </a:pPr>
            <a:r>
              <a:rPr lang="fr-FR" dirty="0"/>
              <a:t>Informer de manière complète et transparente son partenaire sur son propre système de notation. Ceci doit se faire dès la conclusion de l’ </a:t>
            </a:r>
            <a:r>
              <a:rPr lang="fr-FR" b="1" dirty="0"/>
              <a:t>« accord inter-institutionnel »</a:t>
            </a:r>
            <a:r>
              <a:rPr lang="fr-FR" dirty="0"/>
              <a:t>. Il s’agit d’un document dans lequel vous et votre établissement partenaire à l’étranger, précisez les </a:t>
            </a:r>
            <a:r>
              <a:rPr lang="fr-FR" b="1" dirty="0"/>
              <a:t>conditions dans lesquelles s’organiseront les mobilités entre vos deux structures, et notamment le processus de reconnaissance des acquis de la mobilité</a:t>
            </a:r>
            <a:r>
              <a:rPr lang="fr-FR" dirty="0"/>
              <a:t>. Ce document est obligatoire lorsque vous organisez des mobilités d’étude pour vos étudiants ou des mobilités d’enseignement pour vos personnels.</a:t>
            </a:r>
          </a:p>
          <a:p>
            <a:pPr algn="just"/>
            <a:endParaRPr lang="fr-FR" dirty="0"/>
          </a:p>
          <a:p>
            <a:pPr marL="171394" indent="-171394" algn="just">
              <a:buFont typeface="Arial" panose="020B0604020202020204" pitchFamily="34" charset="0"/>
              <a:buChar char="•"/>
            </a:pPr>
            <a:r>
              <a:rPr lang="fr-FR" dirty="0"/>
              <a:t>Informer de manière complète et transparente les étudiants entrants sur les cours proposés et le système de notation. Ceci peut être fait via le </a:t>
            </a:r>
            <a:r>
              <a:rPr lang="fr-FR" b="1" dirty="0"/>
              <a:t>catalogue de cours, que vous devrez mettre à disposition des étudiants sur votre site internet</a:t>
            </a:r>
            <a:r>
              <a:rPr lang="fr-FR" dirty="0"/>
              <a:t>.</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36</a:t>
            </a:fld>
            <a:endParaRPr lang="fr-FR"/>
          </a:p>
        </p:txBody>
      </p:sp>
    </p:spTree>
    <p:extLst>
      <p:ext uri="{BB962C8B-B14F-4D97-AF65-F5344CB8AC3E}">
        <p14:creationId xmlns:p14="http://schemas.microsoft.com/office/powerpoint/2010/main" val="3769123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531813"/>
            <a:ext cx="6145213" cy="3455987"/>
          </a:xfrm>
        </p:spPr>
      </p:sp>
      <p:sp>
        <p:nvSpPr>
          <p:cNvPr id="3" name="Espace réservé des notes 2"/>
          <p:cNvSpPr>
            <a:spLocks noGrp="1"/>
          </p:cNvSpPr>
          <p:nvPr>
            <p:ph type="body" idx="1"/>
          </p:nvPr>
        </p:nvSpPr>
        <p:spPr>
          <a:xfrm>
            <a:off x="439548" y="4116261"/>
            <a:ext cx="6224969" cy="5586539"/>
          </a:xfrm>
        </p:spPr>
        <p:txBody>
          <a:bodyPr/>
          <a:lstStyle/>
          <a:p>
            <a:pPr algn="just"/>
            <a:r>
              <a:rPr lang="fr-FR" b="0" u="none" dirty="0">
                <a:solidFill>
                  <a:schemeClr val="tx1"/>
                </a:solidFill>
              </a:rPr>
              <a:t>La Commission européenne met à disposition</a:t>
            </a:r>
            <a:r>
              <a:rPr lang="fr-FR" b="0" u="none" baseline="0" dirty="0">
                <a:solidFill>
                  <a:schemeClr val="tx1"/>
                </a:solidFill>
              </a:rPr>
              <a:t> plusieurs outils pour assurer la reconnaissance des acquis d’apprentissage.</a:t>
            </a:r>
            <a:r>
              <a:rPr lang="fr-FR" b="0" u="none" dirty="0">
                <a:solidFill>
                  <a:schemeClr val="tx1"/>
                </a:solidFill>
              </a:rPr>
              <a:t>	</a:t>
            </a:r>
          </a:p>
          <a:p>
            <a:pPr algn="just"/>
            <a:endParaRPr lang="fr-FR" b="0" u="none" dirty="0">
              <a:solidFill>
                <a:schemeClr val="tx1"/>
              </a:solidFill>
            </a:endParaRPr>
          </a:p>
          <a:p>
            <a:pPr algn="just"/>
            <a:r>
              <a:rPr lang="fr-FR" b="1" u="sng" dirty="0">
                <a:solidFill>
                  <a:schemeClr val="tx1"/>
                </a:solidFill>
              </a:rPr>
              <a:t>- Deux outils obligatoires (ou presque, voir développements à suivre) : les</a:t>
            </a:r>
            <a:r>
              <a:rPr lang="fr-FR" b="1" u="sng" baseline="0" dirty="0">
                <a:solidFill>
                  <a:schemeClr val="tx1"/>
                </a:solidFill>
              </a:rPr>
              <a:t> crédits ECTS et le Supplément au diplôme.</a:t>
            </a:r>
          </a:p>
          <a:p>
            <a:pPr algn="just"/>
            <a:endParaRPr lang="fr-FR" b="0" u="none" dirty="0">
              <a:solidFill>
                <a:schemeClr val="tx1"/>
              </a:solidFill>
            </a:endParaRPr>
          </a:p>
          <a:p>
            <a:pPr algn="just"/>
            <a:r>
              <a:rPr lang="fr-FR" b="1" u="none" dirty="0">
                <a:solidFill>
                  <a:schemeClr val="tx1"/>
                </a:solidFill>
              </a:rPr>
              <a:t>1</a:t>
            </a:r>
            <a:r>
              <a:rPr lang="fr-FR" b="1" u="none" baseline="30000" dirty="0">
                <a:solidFill>
                  <a:schemeClr val="tx1"/>
                </a:solidFill>
              </a:rPr>
              <a:t>er</a:t>
            </a:r>
            <a:r>
              <a:rPr lang="fr-FR" b="1" u="none" dirty="0">
                <a:solidFill>
                  <a:schemeClr val="tx1"/>
                </a:solidFill>
              </a:rPr>
              <a:t> outil obligatoire : les crédits ECTS </a:t>
            </a:r>
            <a:r>
              <a:rPr lang="fr-FR" b="0" u="none" dirty="0">
                <a:solidFill>
                  <a:schemeClr val="tx1"/>
                </a:solidFill>
              </a:rPr>
              <a:t>(= système européen de transfert et d’accumulation de crédits).</a:t>
            </a:r>
          </a:p>
          <a:p>
            <a:pPr algn="just"/>
            <a:r>
              <a:rPr lang="fr-FR" b="0" u="none" dirty="0">
                <a:solidFill>
                  <a:schemeClr val="tx1"/>
                </a:solidFill>
              </a:rPr>
              <a:t>Ce système n’est pas vraiment obligatoire dans la mesure où vous pouvez utiliser un « équivalent », i.e. un autre système de reconnaissance des acquis d’apprentissage plus adapté à votre structure. </a:t>
            </a:r>
          </a:p>
          <a:p>
            <a:pPr algn="just"/>
            <a:endParaRPr lang="fr-FR" b="0" u="none" dirty="0">
              <a:solidFill>
                <a:schemeClr val="tx1"/>
              </a:solidFill>
            </a:endParaRPr>
          </a:p>
          <a:p>
            <a:pPr algn="just"/>
            <a:r>
              <a:rPr lang="fr-FR" b="1" u="none" dirty="0">
                <a:solidFill>
                  <a:schemeClr val="tx1"/>
                </a:solidFill>
              </a:rPr>
              <a:t>2</a:t>
            </a:r>
            <a:r>
              <a:rPr lang="fr-FR" b="1" u="none" baseline="30000" dirty="0">
                <a:solidFill>
                  <a:schemeClr val="tx1"/>
                </a:solidFill>
              </a:rPr>
              <a:t>ème</a:t>
            </a:r>
            <a:r>
              <a:rPr lang="fr-FR" b="1" u="none" dirty="0">
                <a:solidFill>
                  <a:schemeClr val="tx1"/>
                </a:solidFill>
              </a:rPr>
              <a:t> outil obligatoire : le Supplément au Diplôme.</a:t>
            </a:r>
          </a:p>
          <a:p>
            <a:pPr algn="just"/>
            <a:r>
              <a:rPr lang="fr-FR" b="0" u="none" dirty="0">
                <a:solidFill>
                  <a:schemeClr val="tx1"/>
                </a:solidFill>
              </a:rPr>
              <a:t>Il s’agit d’un document reconnu partout en Europe, dont la délivrance est normalement obligatoire pour tous les établissements d’enseignement supérieur (y compris</a:t>
            </a:r>
            <a:r>
              <a:rPr lang="fr-FR" b="0" u="none" baseline="0" dirty="0">
                <a:solidFill>
                  <a:schemeClr val="tx1"/>
                </a:solidFill>
              </a:rPr>
              <a:t> les lycées avec des BTS</a:t>
            </a:r>
            <a:r>
              <a:rPr lang="fr-FR" b="0" u="none" dirty="0">
                <a:solidFill>
                  <a:schemeClr val="tx1"/>
                </a:solidFill>
              </a:rPr>
              <a:t>), qu’il y ait eu mobilité ou pas. Il permet de valoriser les compétences acquises suite à l’obtention d’un diplôme et notamment les compétences extracurriculaires. Il permet en quelque sorte de traduire les compétences acquises par un étudiant et de les valoriser auprès d’un employeur ou d’une formation à l’étranger (ex : capacité à travailler en équipe, gestion de travail, etc.).</a:t>
            </a:r>
          </a:p>
          <a:p>
            <a:pPr algn="just" defTabSz="914326">
              <a:defRPr/>
            </a:pPr>
            <a:r>
              <a:rPr lang="fr-FR" dirty="0"/>
              <a:t>Pour aller plus loin : </a:t>
            </a:r>
            <a:r>
              <a:rPr lang="fr-FR" dirty="0">
                <a:hlinkClick r:id="rId3"/>
              </a:rPr>
              <a:t>https://agence.erasmusplus.fr/programme-erasmus/outils/europass/europass-le-supplement-au-diplome/</a:t>
            </a:r>
            <a:endParaRPr lang="fr-FR" dirty="0"/>
          </a:p>
          <a:p>
            <a:pPr algn="just"/>
            <a:endParaRPr lang="fr-FR" b="0" u="none" dirty="0">
              <a:solidFill>
                <a:schemeClr val="tx1"/>
              </a:solidFill>
            </a:endParaRPr>
          </a:p>
          <a:p>
            <a:pPr algn="just"/>
            <a:r>
              <a:rPr lang="fr-FR" b="1" u="sng" dirty="0">
                <a:solidFill>
                  <a:schemeClr val="tx1"/>
                </a:solidFill>
              </a:rPr>
              <a:t>- A côté de ces outils obligatoires, deux autres outils optionnels</a:t>
            </a:r>
            <a:r>
              <a:rPr lang="fr-FR" b="1" u="sng" baseline="0" dirty="0">
                <a:solidFill>
                  <a:schemeClr val="tx1"/>
                </a:solidFill>
              </a:rPr>
              <a:t> </a:t>
            </a:r>
            <a:r>
              <a:rPr lang="fr-FR" b="1" u="sng" dirty="0">
                <a:solidFill>
                  <a:schemeClr val="tx1"/>
                </a:solidFill>
              </a:rPr>
              <a:t>:</a:t>
            </a:r>
          </a:p>
          <a:p>
            <a:pPr algn="just"/>
            <a:endParaRPr lang="fr-FR" b="0" u="none" dirty="0">
              <a:solidFill>
                <a:schemeClr val="tx1"/>
              </a:solidFill>
            </a:endParaRPr>
          </a:p>
          <a:p>
            <a:pPr algn="just"/>
            <a:r>
              <a:rPr lang="fr-FR" b="1" u="none" dirty="0">
                <a:solidFill>
                  <a:schemeClr val="tx1"/>
                </a:solidFill>
              </a:rPr>
              <a:t>L’Europass Mobilité :</a:t>
            </a:r>
          </a:p>
          <a:p>
            <a:pPr algn="just"/>
            <a:r>
              <a:rPr lang="fr-FR" dirty="0"/>
              <a:t>C’est un document qui permet de décrire les compétences acquises suite à une mobilité d’études ou de stage et par lequel l’étudiant peut valoriser son expérience : les compétences techniques et professionnelles, mais aussi les compétences transversales. L’Europass Mobilité est </a:t>
            </a:r>
            <a:r>
              <a:rPr lang="fr-FR" b="0" u="none" dirty="0">
                <a:solidFill>
                  <a:schemeClr val="tx1"/>
                </a:solidFill>
              </a:rPr>
              <a:t>reconnu partout en Europe, et il s’obtient sur demande auprès de l’Agence Erasmus+.</a:t>
            </a:r>
          </a:p>
          <a:p>
            <a:pPr algn="just"/>
            <a:endParaRPr lang="fr-FR" b="0" u="none" dirty="0">
              <a:solidFill>
                <a:schemeClr val="tx1"/>
              </a:solidFill>
            </a:endParaRPr>
          </a:p>
          <a:p>
            <a:pPr algn="just"/>
            <a:r>
              <a:rPr lang="fr-FR" b="1" u="none" dirty="0">
                <a:solidFill>
                  <a:schemeClr val="tx1"/>
                </a:solidFill>
              </a:rPr>
              <a:t>La nouvelle plateforme Europass, pour la gestion des compétences et des carrières :</a:t>
            </a:r>
          </a:p>
          <a:p>
            <a:pPr algn="just"/>
            <a:r>
              <a:rPr lang="fr-FR" b="0" u="none" dirty="0">
                <a:solidFill>
                  <a:schemeClr val="tx1"/>
                </a:solidFill>
              </a:rPr>
              <a:t>Elle est ouverte à tous, et offre aux utilisateurs la possibilité de décrire et répertorier l’ensemble de leurs compétences, qualifications et expériences pour constituer « un profil de compétences » ; cela peut servir ensuite à l’élaboration du CV.</a:t>
            </a:r>
          </a:p>
        </p:txBody>
      </p:sp>
      <p:sp>
        <p:nvSpPr>
          <p:cNvPr id="4" name="Espace réservé du numéro de diapositive 3"/>
          <p:cNvSpPr>
            <a:spLocks noGrp="1"/>
          </p:cNvSpPr>
          <p:nvPr>
            <p:ph type="sldNum" sz="quarter" idx="10"/>
          </p:nvPr>
        </p:nvSpPr>
        <p:spPr/>
        <p:txBody>
          <a:bodyPr/>
          <a:lstStyle/>
          <a:p>
            <a:pPr defTabSz="990429">
              <a:defRPr/>
            </a:pPr>
            <a:fld id="{0AD24DB3-1490-4215-8D21-EB295C45886E}" type="slidenum">
              <a:rPr lang="fr-FR">
                <a:solidFill>
                  <a:prstClr val="black"/>
                </a:solidFill>
                <a:latin typeface="Calibri" panose="020F0502020204030204"/>
              </a:rPr>
              <a:pPr defTabSz="990429">
                <a:defRPr/>
              </a:pPr>
              <a:t>37</a:t>
            </a:fld>
            <a:endParaRPr lang="fr-FR">
              <a:solidFill>
                <a:prstClr val="black"/>
              </a:solidFill>
              <a:latin typeface="Calibri" panose="020F0502020204030204"/>
            </a:endParaRPr>
          </a:p>
        </p:txBody>
      </p:sp>
    </p:spTree>
    <p:extLst>
      <p:ext uri="{BB962C8B-B14F-4D97-AF65-F5344CB8AC3E}">
        <p14:creationId xmlns:p14="http://schemas.microsoft.com/office/powerpoint/2010/main" val="4016061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7838" y="546100"/>
            <a:ext cx="6148387" cy="3457575"/>
          </a:xfrm>
        </p:spPr>
      </p:sp>
      <p:sp>
        <p:nvSpPr>
          <p:cNvPr id="3" name="Espace réservé des notes 2"/>
          <p:cNvSpPr>
            <a:spLocks noGrp="1"/>
          </p:cNvSpPr>
          <p:nvPr>
            <p:ph type="body" idx="1"/>
          </p:nvPr>
        </p:nvSpPr>
        <p:spPr>
          <a:xfrm>
            <a:off x="477838" y="4255764"/>
            <a:ext cx="6148387" cy="4029878"/>
          </a:xfrm>
        </p:spPr>
        <p:txBody>
          <a:bodyPr/>
          <a:lstStyle/>
          <a:p>
            <a:pPr algn="just"/>
            <a:r>
              <a:rPr lang="fr-FR" i="1" dirty="0"/>
              <a:t>ECTS = </a:t>
            </a:r>
            <a:r>
              <a:rPr lang="en-US" i="1" dirty="0"/>
              <a:t>European Credit Transfer and Accumulation System</a:t>
            </a:r>
          </a:p>
          <a:p>
            <a:pPr algn="just"/>
            <a:endParaRPr lang="en-US" dirty="0"/>
          </a:p>
          <a:p>
            <a:pPr algn="just"/>
            <a:r>
              <a:rPr lang="fr-FR" b="1" dirty="0"/>
              <a:t>Résultats d’apprentissage </a:t>
            </a:r>
            <a:r>
              <a:rPr lang="fr-FR" dirty="0"/>
              <a:t>= ce qu’une personne sait, comprend et est capable de faire une fois son processus d’apprentissage achevé</a:t>
            </a:r>
          </a:p>
          <a:p>
            <a:pPr algn="just" defTabSz="914103">
              <a:defRPr/>
            </a:pPr>
            <a:endParaRPr lang="fr-FR" dirty="0"/>
          </a:p>
          <a:p>
            <a:pPr algn="just" defTabSz="914103">
              <a:defRPr/>
            </a:pPr>
            <a:r>
              <a:rPr lang="fr-FR" dirty="0"/>
              <a:t>L’acquisition des résultats d’apprentissage doit être évaluée à partir de procédures fondées sur des critères clairs et transparents.</a:t>
            </a:r>
          </a:p>
          <a:p>
            <a:pPr algn="just"/>
            <a:endParaRPr lang="fr-FR" dirty="0"/>
          </a:p>
          <a:p>
            <a:pPr algn="just"/>
            <a:r>
              <a:rPr lang="fr-FR" b="1" dirty="0"/>
              <a:t>Charge de travail </a:t>
            </a:r>
            <a:r>
              <a:rPr lang="fr-FR" dirty="0"/>
              <a:t>= estimation du temps dont une personne a besoin pour parfaire toutes les activités d’apprentissage requises pour acquérir les résultats d’apprentissage définis</a:t>
            </a:r>
          </a:p>
          <a:p>
            <a:pPr algn="just" defTabSz="914103">
              <a:defRPr/>
            </a:pPr>
            <a:endParaRPr lang="fr-FR" dirty="0"/>
          </a:p>
          <a:p>
            <a:pPr algn="just">
              <a:defRPr/>
            </a:pPr>
            <a:r>
              <a:rPr lang="fr-FR" dirty="0">
                <a:cs typeface="Arial" panose="020B0604020202020204" pitchFamily="34" charset="0"/>
              </a:rPr>
              <a:t>Pour aller plus loin : </a:t>
            </a:r>
            <a:r>
              <a:rPr lang="fr-FR" dirty="0">
                <a:cs typeface="Arial" panose="020B0604020202020204" pitchFamily="34" charset="0"/>
                <a:hlinkClick r:id="rId3"/>
              </a:rPr>
              <a:t>https://education.ec.europa.eu/fr/education-levels/higher-education/inclusive-and-connected-higher-education/european-credit-transfer-and-accumulation-system</a:t>
            </a:r>
            <a:r>
              <a:rPr lang="fr-FR" dirty="0">
                <a:cs typeface="Arial" panose="020B0604020202020204" pitchFamily="34" charset="0"/>
              </a:rPr>
              <a:t> </a:t>
            </a:r>
          </a:p>
          <a:p>
            <a:pPr algn="just"/>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38</a:t>
            </a:fld>
            <a:endParaRPr lang="fr-FR"/>
          </a:p>
        </p:txBody>
      </p:sp>
    </p:spTree>
    <p:extLst>
      <p:ext uri="{BB962C8B-B14F-4D97-AF65-F5344CB8AC3E}">
        <p14:creationId xmlns:p14="http://schemas.microsoft.com/office/powerpoint/2010/main" val="917934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828675"/>
            <a:ext cx="6145213" cy="3455988"/>
          </a:xfrm>
        </p:spPr>
      </p:sp>
      <p:sp>
        <p:nvSpPr>
          <p:cNvPr id="3" name="Espace réservé des notes 2"/>
          <p:cNvSpPr>
            <a:spLocks noGrp="1"/>
          </p:cNvSpPr>
          <p:nvPr>
            <p:ph type="body" idx="1"/>
          </p:nvPr>
        </p:nvSpPr>
        <p:spPr>
          <a:xfrm>
            <a:off x="479426" y="4591780"/>
            <a:ext cx="6145212" cy="4029878"/>
          </a:xfrm>
        </p:spPr>
        <p:txBody>
          <a:bodyPr/>
          <a:lstStyle/>
          <a:p>
            <a:pPr algn="just"/>
            <a:r>
              <a:rPr lang="fr-FR" dirty="0"/>
              <a:t>Le supplément au diplôme, deuxième outil obligatoire à mettre en place dans votre établissement, a plusieurs objectifs :</a:t>
            </a:r>
          </a:p>
          <a:p>
            <a:pPr marL="171450" indent="-171450" algn="just">
              <a:buFontTx/>
              <a:buChar char="-"/>
            </a:pPr>
            <a:r>
              <a:rPr lang="fr-FR" dirty="0"/>
              <a:t>Décrire et valoriser les compétences acquises ;</a:t>
            </a:r>
          </a:p>
          <a:p>
            <a:pPr marL="171450" indent="-171450" algn="just">
              <a:buFontTx/>
              <a:buChar char="-"/>
            </a:pPr>
            <a:r>
              <a:rPr lang="fr-FR" dirty="0"/>
              <a:t>Reconnaître les acquis extracurriculaires ;</a:t>
            </a:r>
          </a:p>
          <a:p>
            <a:pPr marL="171450" indent="-171450" algn="just">
              <a:buFontTx/>
              <a:buChar char="-"/>
            </a:pPr>
            <a:r>
              <a:rPr lang="fr-FR" dirty="0"/>
              <a:t>Accroître la transparence des compétences et qualifications ;</a:t>
            </a:r>
          </a:p>
          <a:p>
            <a:pPr marL="171450" indent="-171450" algn="just">
              <a:buFontTx/>
              <a:buChar char="-"/>
            </a:pPr>
            <a:r>
              <a:rPr lang="fr-FR" dirty="0"/>
              <a:t>C’est un gage de qualité et de reconnaissance ;</a:t>
            </a:r>
          </a:p>
          <a:p>
            <a:pPr marL="171450" indent="-171450" algn="just">
              <a:buFontTx/>
              <a:buChar char="-"/>
            </a:pPr>
            <a:r>
              <a:rPr lang="fr-FR" dirty="0"/>
              <a:t>Il renforce l’employabilité des diplômés puisqu’il explique à quoi sert le diplôme ;</a:t>
            </a:r>
          </a:p>
          <a:p>
            <a:pPr marL="171450" indent="-171450" algn="just">
              <a:buFontTx/>
              <a:buChar char="-"/>
            </a:pPr>
            <a:r>
              <a:rPr lang="fr-FR" dirty="0"/>
              <a:t>Il permet de se mettre en conformité avec le cadre législatif national</a:t>
            </a:r>
          </a:p>
          <a:p>
            <a:pPr algn="just"/>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Pour aller plus loin : </a:t>
            </a:r>
            <a:r>
              <a:rPr lang="fr-FR" dirty="0">
                <a:hlinkClick r:id="rId3"/>
              </a:rPr>
              <a:t>https://agence.erasmusplus.fr/programme-erasmus/outils/europass/europass-le-supplement-au-diplome/</a:t>
            </a:r>
            <a:endParaRPr lang="fr-FR" dirty="0"/>
          </a:p>
          <a:p>
            <a:pPr algn="just"/>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39</a:t>
            </a:fld>
            <a:endParaRPr lang="fr-FR"/>
          </a:p>
        </p:txBody>
      </p:sp>
    </p:spTree>
    <p:extLst>
      <p:ext uri="{BB962C8B-B14F-4D97-AF65-F5344CB8AC3E}">
        <p14:creationId xmlns:p14="http://schemas.microsoft.com/office/powerpoint/2010/main" val="63218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15950" y="449263"/>
            <a:ext cx="6145213" cy="3455987"/>
          </a:xfrm>
        </p:spPr>
      </p:sp>
      <p:sp>
        <p:nvSpPr>
          <p:cNvPr id="3" name="Espace réservé des notes 2"/>
          <p:cNvSpPr>
            <a:spLocks noGrp="1"/>
          </p:cNvSpPr>
          <p:nvPr>
            <p:ph type="body" idx="1"/>
          </p:nvPr>
        </p:nvSpPr>
        <p:spPr>
          <a:xfrm>
            <a:off x="536195" y="4314425"/>
            <a:ext cx="6224969" cy="4029878"/>
          </a:xfrm>
        </p:spPr>
        <p:txBody>
          <a:bodyPr/>
          <a:lstStyle/>
          <a:p>
            <a:r>
              <a:rPr lang="fr-FR" i="0" dirty="0"/>
              <a:t>Bien qu’on soit sur l’appel à candidatures 2026, le nom de l’appel contient bien l’année 2022. </a:t>
            </a:r>
          </a:p>
          <a:p>
            <a:r>
              <a:rPr lang="fr-FR" i="0" dirty="0"/>
              <a:t>L’appel à candidatures à la Charte ECHE est désormais ouvert en continu. Cela veut dire que vous pouvez déposer votre candidature à tout moment de l’année</a:t>
            </a:r>
            <a:r>
              <a:rPr lang="fr-FR" dirty="0"/>
              <a:t>. La date de clôture sert à fixer une limite pour l’évaluation et l’attribution des Chartes chaque année. Pour l’AP ECHE 2026, si vous déposez votre candidature après la date de clôture, elle sera évaluée pour l’AP ECHE 2026.</a:t>
            </a:r>
          </a:p>
          <a:p>
            <a:endParaRPr lang="fr-FR" i="0" dirty="0"/>
          </a:p>
          <a:p>
            <a:r>
              <a:rPr lang="fr-FR" i="0" dirty="0"/>
              <a:t>Vous pouvez candidater via la plateforme européenne </a:t>
            </a:r>
            <a:r>
              <a:rPr lang="fr-FR" i="0" dirty="0" err="1"/>
              <a:t>Funding</a:t>
            </a:r>
            <a:r>
              <a:rPr lang="fr-FR" i="0" dirty="0"/>
              <a:t> &amp; Tender </a:t>
            </a:r>
            <a:r>
              <a:rPr lang="fr-FR" i="0" dirty="0" err="1"/>
              <a:t>Opportunities</a:t>
            </a:r>
            <a:r>
              <a:rPr lang="fr-FR" i="0" dirty="0"/>
              <a:t> Portal : </a:t>
            </a:r>
          </a:p>
          <a:p>
            <a:r>
              <a:rPr lang="fr-FR" i="0" dirty="0">
                <a:hlinkClick r:id="rId3"/>
              </a:rPr>
              <a:t>https://ec.europa.eu/info/funding-tenders/opportunities/portal/screen/opportunities/topic-details/erasmus-edu-2022-eche-cert-fp?keywords=ECHE&amp;programmePeriod=2021%20-%202027&amp;frameworkProgramme=43353764</a:t>
            </a:r>
            <a:r>
              <a:rPr lang="fr-FR" i="0" dirty="0"/>
              <a:t>  </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4</a:t>
            </a:fld>
            <a:endParaRPr lang="fr-FR"/>
          </a:p>
        </p:txBody>
      </p:sp>
    </p:spTree>
    <p:extLst>
      <p:ext uri="{BB962C8B-B14F-4D97-AF65-F5344CB8AC3E}">
        <p14:creationId xmlns:p14="http://schemas.microsoft.com/office/powerpoint/2010/main" val="351662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19113" y="338138"/>
            <a:ext cx="6145212" cy="3455987"/>
          </a:xfrm>
        </p:spPr>
      </p:sp>
      <p:sp>
        <p:nvSpPr>
          <p:cNvPr id="3" name="Espace réservé des notes 2"/>
          <p:cNvSpPr>
            <a:spLocks noGrp="1"/>
          </p:cNvSpPr>
          <p:nvPr>
            <p:ph type="body" idx="1"/>
          </p:nvPr>
        </p:nvSpPr>
        <p:spPr>
          <a:xfrm>
            <a:off x="519116" y="4122223"/>
            <a:ext cx="6145210" cy="4029878"/>
          </a:xfrm>
        </p:spPr>
        <p:txBody>
          <a:bodyPr/>
          <a:lstStyle/>
          <a:p>
            <a:pPr algn="just"/>
            <a:r>
              <a:rPr lang="fr-FR" dirty="0"/>
              <a:t>Pour aller plus loin, vous pouvez (re)visionner les Journées Erasmus+ de l’enseignement supérieur 2022, qui avaient pour thème les 4 priorités du programme Erasmus+.</a:t>
            </a:r>
          </a:p>
          <a:p>
            <a:pPr algn="just"/>
            <a:endParaRPr lang="fr-FR" dirty="0"/>
          </a:p>
          <a:p>
            <a:pPr marL="171422" indent="-171422" algn="just">
              <a:buFont typeface="Wingdings" panose="05000000000000000000" pitchFamily="2" charset="2"/>
              <a:buChar char="§"/>
            </a:pPr>
            <a:r>
              <a:rPr lang="fr-FR" dirty="0"/>
              <a:t>Inclusion &amp; diversité : </a:t>
            </a:r>
            <a:r>
              <a:rPr lang="fr-FR" dirty="0">
                <a:hlinkClick r:id="rId3"/>
              </a:rPr>
              <a:t>https://www.youtube.com/watch?v=prCp8hNRnFM&amp;t=241s</a:t>
            </a:r>
            <a:endParaRPr lang="fr-FR" dirty="0"/>
          </a:p>
          <a:p>
            <a:pPr marL="171422" indent="-171422" algn="just">
              <a:buFont typeface="Wingdings" panose="05000000000000000000" pitchFamily="2" charset="2"/>
              <a:buChar char="§"/>
            </a:pPr>
            <a:r>
              <a:rPr lang="fr-FR" dirty="0"/>
              <a:t>Transformation numérique : </a:t>
            </a:r>
            <a:r>
              <a:rPr lang="fr-FR" dirty="0">
                <a:hlinkClick r:id="rId4"/>
              </a:rPr>
              <a:t>https://www.youtube.com/watch?v=50rK-g97Bhc</a:t>
            </a:r>
            <a:endParaRPr lang="fr-FR" dirty="0"/>
          </a:p>
          <a:p>
            <a:pPr marL="171422" indent="-171422" algn="just">
              <a:buFont typeface="Wingdings" panose="05000000000000000000" pitchFamily="2" charset="2"/>
              <a:buChar char="§"/>
            </a:pPr>
            <a:r>
              <a:rPr lang="fr-FR" dirty="0"/>
              <a:t>Transition écologique : </a:t>
            </a:r>
            <a:r>
              <a:rPr lang="fr-FR" dirty="0">
                <a:hlinkClick r:id="rId5"/>
              </a:rPr>
              <a:t>https://www.youtube.com/watch?v=YUzOtkVlYV8</a:t>
            </a:r>
            <a:endParaRPr lang="fr-FR" dirty="0"/>
          </a:p>
          <a:p>
            <a:pPr marL="171422" indent="-171422" algn="just">
              <a:buFont typeface="Wingdings" panose="05000000000000000000" pitchFamily="2" charset="2"/>
              <a:buChar char="§"/>
            </a:pPr>
            <a:r>
              <a:rPr lang="fr-FR" dirty="0"/>
              <a:t>Citoyenneté européenne : </a:t>
            </a:r>
            <a:r>
              <a:rPr lang="fr-FR" dirty="0">
                <a:hlinkClick r:id="rId6"/>
              </a:rPr>
              <a:t>https://www.youtube.com/watch?v=wee4M5mVE9k</a:t>
            </a:r>
            <a:endParaRPr lang="fr-FR" dirty="0"/>
          </a:p>
          <a:p>
            <a:pPr algn="just"/>
            <a:endParaRPr lang="fr-FR" dirty="0">
              <a:highlight>
                <a:srgbClr val="FFFF00"/>
              </a:highlight>
            </a:endParaRPr>
          </a:p>
          <a:p>
            <a:pPr algn="just"/>
            <a:r>
              <a:rPr lang="fr-FR" dirty="0"/>
              <a:t>Vous pouvez également consulter les pages dédiées à ces priorités sur le site de l’Agence Erasmus+ :</a:t>
            </a:r>
          </a:p>
          <a:p>
            <a:pPr marL="171436" indent="-171436" algn="just">
              <a:buFont typeface="Wingdings" panose="05000000000000000000" pitchFamily="2" charset="2"/>
              <a:buChar char="§"/>
            </a:pPr>
            <a:r>
              <a:rPr lang="fr-FR" dirty="0"/>
              <a:t>Inclusion &amp; diversité : </a:t>
            </a:r>
            <a:r>
              <a:rPr lang="fr-FR" dirty="0">
                <a:hlinkClick r:id="rId7"/>
              </a:rPr>
              <a:t>https://agence.erasmusplus.fr/erasmus-et-inclusion/</a:t>
            </a:r>
            <a:endParaRPr lang="fr-FR" dirty="0"/>
          </a:p>
          <a:p>
            <a:pPr marL="171436" indent="-171436" algn="just">
              <a:buFont typeface="Wingdings" panose="05000000000000000000" pitchFamily="2" charset="2"/>
              <a:buChar char="§"/>
            </a:pPr>
            <a:r>
              <a:rPr lang="fr-FR" dirty="0"/>
              <a:t>Transition écologique : </a:t>
            </a:r>
            <a:r>
              <a:rPr lang="fr-FR" dirty="0">
                <a:hlinkClick r:id="rId8"/>
              </a:rPr>
              <a:t>https://agence.erasmusplus.fr/erasmus-et-la-transition-ecologique/</a:t>
            </a:r>
            <a:endParaRPr lang="fr-FR" dirty="0"/>
          </a:p>
          <a:p>
            <a:pPr marL="171436" indent="-171436" algn="just">
              <a:buFont typeface="Wingdings" panose="05000000000000000000" pitchFamily="2" charset="2"/>
              <a:buChar char="§"/>
            </a:pPr>
            <a:r>
              <a:rPr lang="fr-FR" dirty="0"/>
              <a:t>Transition numérique : </a:t>
            </a:r>
            <a:r>
              <a:rPr lang="fr-FR" dirty="0">
                <a:hlinkClick r:id="rId9"/>
              </a:rPr>
              <a:t>https://agence.erasmusplus.fr/erasmus-digital/</a:t>
            </a:r>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40</a:t>
            </a:fld>
            <a:endParaRPr lang="fr-FR"/>
          </a:p>
        </p:txBody>
      </p:sp>
    </p:spTree>
    <p:extLst>
      <p:ext uri="{BB962C8B-B14F-4D97-AF65-F5344CB8AC3E}">
        <p14:creationId xmlns:p14="http://schemas.microsoft.com/office/powerpoint/2010/main" val="2055751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92088"/>
            <a:ext cx="6145213" cy="3455987"/>
          </a:xfrm>
        </p:spPr>
      </p:sp>
      <p:sp>
        <p:nvSpPr>
          <p:cNvPr id="3" name="Espace réservé des notes 2"/>
          <p:cNvSpPr>
            <a:spLocks noGrp="1"/>
          </p:cNvSpPr>
          <p:nvPr>
            <p:ph type="body" idx="1"/>
          </p:nvPr>
        </p:nvSpPr>
        <p:spPr>
          <a:xfrm>
            <a:off x="281021" y="3777142"/>
            <a:ext cx="6542020" cy="5943373"/>
          </a:xfrm>
        </p:spPr>
        <p:txBody>
          <a:bodyPr/>
          <a:lstStyle/>
          <a:p>
            <a:r>
              <a:rPr lang="fr-FR" b="1" dirty="0"/>
              <a:t>Le guide du programme Erasmus+ définit les 8 obstacles pour caractériser ces participants :</a:t>
            </a:r>
          </a:p>
          <a:p>
            <a:pPr marL="642884" lvl="1" indent="-185721">
              <a:buFontTx/>
              <a:buChar char="-"/>
            </a:pPr>
            <a:r>
              <a:rPr lang="fr-FR" dirty="0"/>
              <a:t>Handicaps </a:t>
            </a:r>
          </a:p>
          <a:p>
            <a:pPr marL="642884" lvl="1" indent="-185721">
              <a:buFontTx/>
              <a:buChar char="-"/>
            </a:pPr>
            <a:r>
              <a:rPr lang="fr-FR" dirty="0"/>
              <a:t>Problèmes de santé </a:t>
            </a:r>
          </a:p>
          <a:p>
            <a:pPr marL="642884" lvl="1" indent="-185721">
              <a:buFontTx/>
              <a:buChar char="-"/>
            </a:pPr>
            <a:r>
              <a:rPr lang="fr-FR" dirty="0"/>
              <a:t>Obstacles liés aux systèmes d’éducation et de formation </a:t>
            </a:r>
          </a:p>
          <a:p>
            <a:pPr marL="642884" lvl="1" indent="-185721">
              <a:buFontTx/>
              <a:buChar char="-"/>
            </a:pPr>
            <a:r>
              <a:rPr lang="fr-FR" dirty="0"/>
              <a:t>Différences culturelles </a:t>
            </a:r>
          </a:p>
          <a:p>
            <a:pPr marL="642884" lvl="1" indent="-185721">
              <a:buFontTx/>
              <a:buChar char="-"/>
            </a:pPr>
            <a:r>
              <a:rPr lang="fr-FR" dirty="0"/>
              <a:t>Obstacles sociaux </a:t>
            </a:r>
          </a:p>
          <a:p>
            <a:pPr marL="642884" lvl="1" indent="-185721">
              <a:buFontTx/>
              <a:buChar char="-"/>
            </a:pPr>
            <a:r>
              <a:rPr lang="fr-FR" dirty="0"/>
              <a:t>Obstacles économiques </a:t>
            </a:r>
          </a:p>
          <a:p>
            <a:pPr marL="642884" lvl="1" indent="-185721">
              <a:buFontTx/>
              <a:buChar char="-"/>
            </a:pPr>
            <a:r>
              <a:rPr lang="fr-FR" dirty="0"/>
              <a:t>Obstacles liés à la discrimination </a:t>
            </a:r>
          </a:p>
          <a:p>
            <a:pPr marL="642884" lvl="1" indent="-185721">
              <a:buFontTx/>
              <a:buChar char="-"/>
            </a:pPr>
            <a:r>
              <a:rPr lang="fr-FR" dirty="0"/>
              <a:t>Obstacles géographiques </a:t>
            </a:r>
          </a:p>
          <a:p>
            <a:endParaRPr lang="fr-FR" dirty="0"/>
          </a:p>
          <a:p>
            <a:r>
              <a:rPr lang="fr-FR" b="1" dirty="0"/>
              <a:t>En France, les critères permettant de qualifier les publics ayant moins d’opportunités sont précisés annuellement dans le BOEN : </a:t>
            </a:r>
            <a:r>
              <a:rPr lang="fr-FR" b="1" dirty="0">
                <a:hlinkClick r:id="rId3"/>
              </a:rPr>
              <a:t>https://www.education.gouv.fr/bo/2026/Hebdo3/MENC2535795N</a:t>
            </a:r>
            <a:r>
              <a:rPr lang="fr-FR" b="1" dirty="0"/>
              <a:t> </a:t>
            </a:r>
          </a:p>
          <a:p>
            <a:endParaRPr lang="fr-FR" dirty="0"/>
          </a:p>
          <a:p>
            <a:r>
              <a:rPr lang="fr-FR" dirty="0"/>
              <a:t>Lorsqu’elles élaborent leurs projets et activités Erasmus+, les organisations (établissements d’enseignement supérieur, associations, entreprises, etc.) devraient adopter une approche inclusive afin de rendre ces projets et activités accessibles à divers types de participants. </a:t>
            </a:r>
          </a:p>
          <a:p>
            <a:r>
              <a:rPr lang="fr-FR" dirty="0"/>
              <a:t>L’établissement doit donc porter une attention particulière à l’inclusion de ces personnes dans ses projets et activités Erasmus+ :</a:t>
            </a:r>
          </a:p>
          <a:p>
            <a:pPr marL="495256" indent="-495256">
              <a:buFont typeface="Wingdings" panose="05000000000000000000" pitchFamily="2" charset="2"/>
              <a:buChar char="Ø"/>
            </a:pPr>
            <a:r>
              <a:rPr lang="fr-FR" b="1" dirty="0"/>
              <a:t>S’adapter aux besoins de ces publics </a:t>
            </a:r>
            <a:r>
              <a:rPr lang="fr-FR" dirty="0"/>
              <a:t>(exemple : votre établissement propose des méthodes d’enseignement et formation dans un environnement adapté ; votre établissement propose du temps additionnel sur les périodes de cours et d’examens ; votre établissement souhaite faire partir des étudiants traditionnellement éloignés de la mobilité)</a:t>
            </a:r>
          </a:p>
          <a:p>
            <a:pPr marL="495256" indent="-495256">
              <a:buFont typeface="Wingdings" panose="05000000000000000000" pitchFamily="2" charset="2"/>
              <a:buChar char="Ø"/>
            </a:pPr>
            <a:r>
              <a:rPr lang="fr-FR" b="1" dirty="0"/>
              <a:t>Fournir un soutien approprié </a:t>
            </a:r>
            <a:r>
              <a:rPr lang="fr-FR" dirty="0"/>
              <a:t>(exemple : votre établissement prévoit une rencontre préalable à la mobilité entre étudiants et personnel de l’établissement d’accueil ; votre établissement prévoit des mesures d’accompagnement spécifiques des étudiants pendant la mobilité)</a:t>
            </a:r>
          </a:p>
          <a:p>
            <a:r>
              <a:rPr lang="fr-FR" dirty="0"/>
              <a:t>Surtout, détaillez tout cela dans votre formulaire de candidature à la Charte ECHE !</a:t>
            </a:r>
          </a:p>
          <a:p>
            <a:endParaRPr lang="fr-FR" dirty="0"/>
          </a:p>
          <a:p>
            <a:r>
              <a:rPr lang="fr-FR" dirty="0"/>
              <a:t>Les candidats et porteurs de projets Erasmus+ sont invités à lire le Guide pour l’inclusion, accessible depuis le site monprojet.erasmusplus.fr sur la fiche action des Mobilités de l’enseignement supérieur : </a:t>
            </a:r>
            <a:r>
              <a:rPr lang="fr-FR" dirty="0">
                <a:hlinkClick r:id="rId4"/>
              </a:rPr>
              <a:t>https://monprojet.erasmusplus.fr/docs/documents/guide_inclusion_2025_475.pdf</a:t>
            </a:r>
            <a:endParaRPr lang="fr-FR" dirty="0"/>
          </a:p>
          <a:p>
            <a:endParaRPr lang="fr-FR" sz="1300"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41</a:t>
            </a:fld>
            <a:endParaRPr lang="fr-FR" dirty="0"/>
          </a:p>
        </p:txBody>
      </p:sp>
    </p:spTree>
    <p:extLst>
      <p:ext uri="{BB962C8B-B14F-4D97-AF65-F5344CB8AC3E}">
        <p14:creationId xmlns:p14="http://schemas.microsoft.com/office/powerpoint/2010/main" val="1397803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388938"/>
            <a:ext cx="6145212" cy="3455987"/>
          </a:xfrm>
        </p:spPr>
      </p:sp>
      <p:sp>
        <p:nvSpPr>
          <p:cNvPr id="3" name="Espace réservé des notes 2"/>
          <p:cNvSpPr>
            <a:spLocks noGrp="1"/>
          </p:cNvSpPr>
          <p:nvPr>
            <p:ph type="body" idx="1"/>
          </p:nvPr>
        </p:nvSpPr>
        <p:spPr>
          <a:xfrm>
            <a:off x="439738" y="4374749"/>
            <a:ext cx="6224968" cy="4264426"/>
          </a:xfrm>
        </p:spPr>
        <p:txBody>
          <a:bodyPr/>
          <a:lstStyle/>
          <a:p>
            <a:r>
              <a:rPr lang="fr-FR" dirty="0"/>
              <a:t>Erasmus+ Digital est une initiative de la Commission européenne qui entend digitaliser les procédures administratives de la mobilité.</a:t>
            </a:r>
          </a:p>
          <a:p>
            <a:endParaRPr lang="fr-FR" dirty="0"/>
          </a:p>
          <a:p>
            <a:r>
              <a:rPr lang="fr-FR" dirty="0"/>
              <a:t>Quels sont les objectifs, à terme ?</a:t>
            </a:r>
          </a:p>
          <a:p>
            <a:pPr marL="642884" lvl="1" indent="-185721">
              <a:buFontTx/>
              <a:buChar char="-"/>
            </a:pPr>
            <a:r>
              <a:rPr lang="fr-FR" dirty="0"/>
              <a:t>Alléger la charge administrative liée aux mobilités Erasmus, qui pèse sur les établissements</a:t>
            </a:r>
          </a:p>
          <a:p>
            <a:pPr marL="642884" lvl="1" indent="-185721">
              <a:buFontTx/>
              <a:buChar char="-"/>
            </a:pPr>
            <a:r>
              <a:rPr lang="fr-FR" dirty="0"/>
              <a:t>Dans le contexte d’un programme Erasmus+ doublement doté sur la période 2021-2027, il est attendu une forte augmentation des mobilités. La digitalisation des procédures administratives permettra d’absorber cette augmentation des mobilités</a:t>
            </a:r>
          </a:p>
          <a:p>
            <a:pPr marL="642884" lvl="1" indent="-185721">
              <a:buFontTx/>
              <a:buChar char="-"/>
            </a:pPr>
            <a:r>
              <a:rPr lang="fr-FR" dirty="0"/>
              <a:t>Cela permettra aussi aux équipes administratives de se dégager du temps pour améliorer la qualité et l’impact des mobilités entrantes et sortantes</a:t>
            </a:r>
          </a:p>
          <a:p>
            <a:pPr marL="642884" lvl="1" indent="-185721">
              <a:buFontTx/>
              <a:buChar char="-"/>
            </a:pPr>
            <a:r>
              <a:rPr lang="fr-FR" dirty="0"/>
              <a:t>Pour l’étudiant, Erasmus+ Digital permet un accès simplifié aux services de mobilité</a:t>
            </a:r>
          </a:p>
          <a:p>
            <a:pPr marL="642884" lvl="1" indent="-185721">
              <a:buFontTx/>
              <a:buChar char="-"/>
            </a:pPr>
            <a:r>
              <a:rPr lang="fr-FR" dirty="0"/>
              <a:t>Enfin, cette initiative est un symbole de l’identité européenne étudiante, puisqu’Erasmus+ Digital implique la mise en place d’un identifiant étudiant européen et d’une carte étudiante européenne (qui ne remplaceront pas pour autant les identifiants et cartes nationaux)</a:t>
            </a:r>
          </a:p>
          <a:p>
            <a:pPr marL="185721" indent="-185721">
              <a:buFontTx/>
              <a:buChar char="-"/>
            </a:pPr>
            <a:endParaRPr lang="fr-FR" dirty="0"/>
          </a:p>
          <a:p>
            <a:r>
              <a:rPr lang="fr-FR" dirty="0"/>
              <a:t>Pour aller plus loin : </a:t>
            </a:r>
            <a:r>
              <a:rPr lang="fr-FR" dirty="0">
                <a:hlinkClick r:id="rId3"/>
              </a:rPr>
              <a:t>https://agence.erasmusplus.fr/erasmus-digital/</a:t>
            </a:r>
            <a:endParaRPr lang="fr-FR" dirty="0"/>
          </a:p>
          <a:p>
            <a:endParaRPr lang="fr-FR" dirty="0"/>
          </a:p>
          <a:p>
            <a:r>
              <a:rPr lang="fr-FR" i="1" u="sng" dirty="0"/>
              <a:t>N.B : </a:t>
            </a:r>
            <a:r>
              <a:rPr lang="fr-FR" dirty="0"/>
              <a:t>pour le moment, Erasmus+ Digital ne concerne que les mobilités intra-européennes d’études ; cette initiative devrait être étendue aux mobilités de stages (intra-européennes toujours) d’ici la fin de la programmation.</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42</a:t>
            </a:fld>
            <a:endParaRPr lang="fr-FR"/>
          </a:p>
        </p:txBody>
      </p:sp>
    </p:spTree>
    <p:extLst>
      <p:ext uri="{BB962C8B-B14F-4D97-AF65-F5344CB8AC3E}">
        <p14:creationId xmlns:p14="http://schemas.microsoft.com/office/powerpoint/2010/main" val="3436679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14338" y="285750"/>
            <a:ext cx="6273800" cy="3529013"/>
          </a:xfrm>
        </p:spPr>
      </p:sp>
      <p:sp>
        <p:nvSpPr>
          <p:cNvPr id="3" name="Espace réservé des commentaires 2"/>
          <p:cNvSpPr>
            <a:spLocks noGrp="1"/>
          </p:cNvSpPr>
          <p:nvPr>
            <p:ph type="body" idx="1"/>
          </p:nvPr>
        </p:nvSpPr>
        <p:spPr>
          <a:xfrm>
            <a:off x="500857" y="4125311"/>
            <a:ext cx="5683250" cy="4029878"/>
          </a:xfrm>
        </p:spPr>
        <p:txBody>
          <a:bodyPr/>
          <a:lstStyle/>
          <a:p>
            <a:r>
              <a:rPr lang="fr-FR" dirty="0"/>
              <a:t>Lien vers la vidéo : </a:t>
            </a:r>
            <a:r>
              <a:rPr lang="fr-FR" dirty="0">
                <a:hlinkClick r:id="rId3"/>
              </a:rPr>
              <a:t>https://www.youtube.com/watch?v=PxwpkYpnFvg&amp;ab_channel=AgenceErasmus%2BFrance%2FEducation%26Formation</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defTabSz="495256">
              <a:defRPr/>
            </a:pPr>
            <a:fld id="{323FD2F1-8F9D-4D04-8107-6863EE32106F}" type="slidenum">
              <a:rPr lang="fr-FR">
                <a:solidFill>
                  <a:prstClr val="black"/>
                </a:solidFill>
                <a:latin typeface="Calibri"/>
              </a:rPr>
              <a:pPr defTabSz="495256">
                <a:defRPr/>
              </a:pPr>
              <a:t>43</a:t>
            </a:fld>
            <a:endParaRPr lang="fr-FR">
              <a:solidFill>
                <a:prstClr val="black"/>
              </a:solidFill>
              <a:latin typeface="Calibri"/>
            </a:endParaRPr>
          </a:p>
        </p:txBody>
      </p:sp>
    </p:spTree>
    <p:extLst>
      <p:ext uri="{BB962C8B-B14F-4D97-AF65-F5344CB8AC3E}">
        <p14:creationId xmlns:p14="http://schemas.microsoft.com/office/powerpoint/2010/main" val="3252520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09600" y="436563"/>
            <a:ext cx="5880100" cy="3306762"/>
          </a:xfrm>
        </p:spPr>
      </p:sp>
      <p:sp>
        <p:nvSpPr>
          <p:cNvPr id="3" name="Espace réservé des commentaires 2"/>
          <p:cNvSpPr>
            <a:spLocks noGrp="1"/>
          </p:cNvSpPr>
          <p:nvPr>
            <p:ph type="body" idx="1"/>
          </p:nvPr>
        </p:nvSpPr>
        <p:spPr>
          <a:xfrm>
            <a:off x="572242" y="4122221"/>
            <a:ext cx="5957925" cy="5598297"/>
          </a:xfrm>
        </p:spPr>
        <p:txBody>
          <a:bodyPr/>
          <a:lstStyle/>
          <a:p>
            <a:r>
              <a:rPr lang="fr-FR" dirty="0"/>
              <a:t>Concrètement, Erasmus+ Digital implique la mise de 3 briques dans votre établissement :</a:t>
            </a:r>
          </a:p>
          <a:p>
            <a:pPr marL="171408" indent="-171408">
              <a:buFontTx/>
              <a:buChar char="-"/>
            </a:pPr>
            <a:r>
              <a:rPr lang="fr-FR" dirty="0"/>
              <a:t>Le </a:t>
            </a:r>
            <a:r>
              <a:rPr lang="fr-FR" b="1" dirty="0"/>
              <a:t>réseau d’échange de données Erasmus </a:t>
            </a:r>
            <a:r>
              <a:rPr lang="fr-FR" b="1" dirty="0" err="1"/>
              <a:t>Without</a:t>
            </a:r>
            <a:r>
              <a:rPr lang="fr-FR" b="1" dirty="0"/>
              <a:t> Paper </a:t>
            </a:r>
            <a:r>
              <a:rPr lang="fr-FR" dirty="0"/>
              <a:t>(EWP), et plus précisément le raccordement à ce réseau (il fonctionne comme le Web, c’est un réseau auquel vous accédez via un logiciel que vous devrez choisir en tenant compte de plusieurs critères)</a:t>
            </a:r>
          </a:p>
          <a:p>
            <a:pPr marL="171408" indent="-171408">
              <a:buFontTx/>
              <a:buChar char="-"/>
            </a:pPr>
            <a:r>
              <a:rPr lang="fr-FR" dirty="0"/>
              <a:t>L’</a:t>
            </a:r>
            <a:r>
              <a:rPr lang="fr-FR" b="1" dirty="0"/>
              <a:t>application mobile Erasmus App </a:t>
            </a:r>
            <a:r>
              <a:rPr lang="fr-FR" dirty="0"/>
              <a:t>(cette brique n’est pas obligatoire mais recommandée ; c’est le point d’entrée dans le programme Erasmus+ pour les étudiants et, à terme, la plateforme d’échanges entre l’étudiant et l’établissement)</a:t>
            </a:r>
          </a:p>
          <a:p>
            <a:pPr marL="171408" indent="-171408">
              <a:buFontTx/>
              <a:buChar char="-"/>
            </a:pPr>
            <a:r>
              <a:rPr lang="fr-FR" dirty="0"/>
              <a:t>Une </a:t>
            </a:r>
            <a:r>
              <a:rPr lang="fr-FR" b="1" dirty="0"/>
              <a:t>identité numérique </a:t>
            </a:r>
            <a:r>
              <a:rPr lang="fr-FR" dirty="0"/>
              <a:t>pour tous les étudiants européens : cela inclut l’identifiant étudiant européen (ESI) et la carte étudiante européenne</a:t>
            </a:r>
          </a:p>
          <a:p>
            <a:pPr marL="171408" indent="-171408">
              <a:buFontTx/>
              <a:buChar char="-"/>
            </a:pPr>
            <a:endParaRPr lang="fr-FR" dirty="0"/>
          </a:p>
          <a:p>
            <a:r>
              <a:rPr lang="fr-FR" dirty="0"/>
              <a:t>Dans votre candidature à la Charte, il vous sera demandé de décrire par quels moyens vous comptez mettre en place Erasmus+ Digital dans votre établissement et quel est votre calendrier indicatif. Vous pourrez expliquer comment votre établissement a choisi de se raccorder au réseau EWP, et où vous en êtes de la mise en place de l’identifiant étudiant européen et de la carte étudiante européenne.</a:t>
            </a:r>
          </a:p>
          <a:p>
            <a:r>
              <a:rPr lang="fr-FR" dirty="0"/>
              <a:t>Bien que l’application mobile Erasmus App ne soit pas obligatoire, il est attendu de l’établissement qu’il s’engage à faire la promotion de cette application mobile auprès de ses étudiants entrants et sortants.</a:t>
            </a:r>
          </a:p>
          <a:p>
            <a:endParaRPr lang="fr-FR" dirty="0"/>
          </a:p>
          <a:p>
            <a:r>
              <a:rPr lang="fr-FR" i="1" u="sng" dirty="0"/>
              <a:t>N.B : </a:t>
            </a:r>
            <a:r>
              <a:rPr lang="fr-FR" u="sng" dirty="0"/>
              <a:t>pour le moment, Erasmus+ Digital ne concerne que les mobilités intra-européennes d’études ; cette initiative devrait être étendue aux mobilités de stages (intra-européennes toujours) d’ici la fin de la programmation.</a:t>
            </a:r>
          </a:p>
          <a:p>
            <a:endParaRPr lang="fr-FR" dirty="0"/>
          </a:p>
          <a:p>
            <a:r>
              <a:rPr lang="fr-FR" dirty="0"/>
              <a:t>Pour vous aider dans la mise en place d’Erasmus+ Digital, un ensemble d’établissements de tailles et filières diverses a produit un « Kit utilisateurs » à destination de leurs homologues. Vous pouvez le consulter et télécharger les différentes ressources produites à partir du lien affiché sur la slide.</a:t>
            </a:r>
          </a:p>
        </p:txBody>
      </p:sp>
      <p:sp>
        <p:nvSpPr>
          <p:cNvPr id="4" name="Espace réservé du numéro de diapositive 3"/>
          <p:cNvSpPr>
            <a:spLocks noGrp="1"/>
          </p:cNvSpPr>
          <p:nvPr>
            <p:ph type="sldNum" sz="quarter" idx="10"/>
          </p:nvPr>
        </p:nvSpPr>
        <p:spPr/>
        <p:txBody>
          <a:bodyPr/>
          <a:lstStyle/>
          <a:p>
            <a:pPr defTabSz="457089">
              <a:defRPr/>
            </a:pPr>
            <a:fld id="{323FD2F1-8F9D-4D04-8107-6863EE32106F}" type="slidenum">
              <a:rPr lang="fr-FR" sz="1200">
                <a:solidFill>
                  <a:prstClr val="black"/>
                </a:solidFill>
                <a:latin typeface="Calibri"/>
              </a:rPr>
              <a:pPr defTabSz="457089">
                <a:defRPr/>
              </a:pPr>
              <a:t>44</a:t>
            </a:fld>
            <a:endParaRPr lang="fr-FR" sz="1200">
              <a:solidFill>
                <a:prstClr val="black"/>
              </a:solidFill>
              <a:latin typeface="Calibri"/>
            </a:endParaRPr>
          </a:p>
        </p:txBody>
      </p:sp>
    </p:spTree>
    <p:extLst>
      <p:ext uri="{BB962C8B-B14F-4D97-AF65-F5344CB8AC3E}">
        <p14:creationId xmlns:p14="http://schemas.microsoft.com/office/powerpoint/2010/main" val="2194878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146050"/>
            <a:ext cx="6145212" cy="3455988"/>
          </a:xfrm>
        </p:spPr>
      </p:sp>
      <p:sp>
        <p:nvSpPr>
          <p:cNvPr id="3" name="Espace réservé des notes 2"/>
          <p:cNvSpPr>
            <a:spLocks noGrp="1"/>
          </p:cNvSpPr>
          <p:nvPr>
            <p:ph type="body" idx="1"/>
          </p:nvPr>
        </p:nvSpPr>
        <p:spPr>
          <a:xfrm>
            <a:off x="234778" y="3671949"/>
            <a:ext cx="6697363" cy="6416614"/>
          </a:xfrm>
        </p:spPr>
        <p:txBody>
          <a:bodyPr/>
          <a:lstStyle/>
          <a:p>
            <a:r>
              <a:rPr lang="fr-FR" dirty="0"/>
              <a:t>La transition écologique et la lutte contre le changement climatique sont une autre priorité forte du programme Erasmus+. Elles s’inscrivent plus largement dans la politique économique, sociale et environnementale de l’Union européenne, définie dans le Pacte Vert pour l’Europe (communication de la Commission européenne du 11 décembre 2019). Celui-ci « </a:t>
            </a:r>
            <a:r>
              <a:rPr lang="fr-FR" i="1" dirty="0"/>
              <a:t>reconnaît le rôle déterminant des écoles, des établissements de formation et des universités pour dialoguer avec les élèves, les parents et la communauté au sens large sur les changements nécessaires pour une transition réussie afin de parvenir à la neutralité climatique d’ici à 2050.</a:t>
            </a:r>
            <a:r>
              <a:rPr lang="fr-FR" dirty="0"/>
              <a:t> »</a:t>
            </a:r>
          </a:p>
          <a:p>
            <a:endParaRPr lang="fr-FR" dirty="0"/>
          </a:p>
          <a:p>
            <a:r>
              <a:rPr lang="fr-FR" dirty="0"/>
              <a:t>Dans ce contexte, le programme Erasmus+ doit permettre de financer le développement des connaissances, compétences et attitudes en matière de changement climatique, et favoriser le développement durable. Les candidats et porteurs de projet Erasmus+ sont donc incités, dans leurs projets, à promouvoir des pratiques respectueuses de l’environnement :</a:t>
            </a:r>
          </a:p>
          <a:p>
            <a:pPr marL="171408" indent="-171408" defTabSz="914177">
              <a:buFontTx/>
              <a:buChar char="-"/>
              <a:defRPr/>
            </a:pPr>
            <a:r>
              <a:rPr lang="fr-FR" b="1" dirty="0"/>
              <a:t>Education au développement durable </a:t>
            </a:r>
            <a:r>
              <a:rPr lang="fr-FR" dirty="0"/>
              <a:t>: permettre aux participants d’acquérir des notions sur les enjeux environnementaux à l’occasion des projets de mobilités. </a:t>
            </a:r>
          </a:p>
          <a:p>
            <a:pPr defTabSz="914177">
              <a:defRPr/>
            </a:pPr>
            <a:r>
              <a:rPr lang="fr-FR" u="sng" dirty="0"/>
              <a:t>Exemple : </a:t>
            </a:r>
            <a:r>
              <a:rPr lang="fr-FR" dirty="0"/>
              <a:t>observation de la façon dont les enjeux environnementaux sont pris en compte dans les modes de vie d’autres pays européens ; analyse de pratiques professionnelles différentes intégrant des principes écologiques (gestion de l’eau, de l’énergie, des déchets, etc.).</a:t>
            </a:r>
          </a:p>
          <a:p>
            <a:pPr defTabSz="914177">
              <a:defRPr/>
            </a:pPr>
            <a:endParaRPr lang="fr-FR" dirty="0"/>
          </a:p>
          <a:p>
            <a:pPr marL="171408" indent="-171408">
              <a:buFontTx/>
              <a:buChar char="-"/>
            </a:pPr>
            <a:r>
              <a:rPr lang="fr-FR" b="1" dirty="0"/>
              <a:t>Eco-responsabilité : </a:t>
            </a:r>
            <a:r>
              <a:rPr lang="fr-FR" dirty="0"/>
              <a:t>limiter l’impact environnemental des diverses activités à tous les niveaux de projets, depuis leur conception jusqu’à leur mise en œuvre. </a:t>
            </a:r>
          </a:p>
          <a:p>
            <a:r>
              <a:rPr lang="fr-FR" u="sng" dirty="0"/>
              <a:t>Exemple :</a:t>
            </a:r>
            <a:r>
              <a:rPr lang="fr-FR" dirty="0"/>
              <a:t> inciter les participants au programme Erasmus+ à utiliser des moyens de transport à moindre empreinte carbone, lorsqu’existent des alternatives à l’avion ; intégrer des principes d’éco-responsabilité lors d’évènements, conférences, rencontres, mais aussi dans la conception et la mise en œuvre des projets </a:t>
            </a:r>
          </a:p>
          <a:p>
            <a:endParaRPr lang="fr-FR" dirty="0"/>
          </a:p>
          <a:p>
            <a:pPr marL="171408" indent="-171408">
              <a:buFontTx/>
              <a:buChar char="-"/>
            </a:pPr>
            <a:r>
              <a:rPr lang="fr-FR" b="1" dirty="0"/>
              <a:t>Développement de nouvelles compétences/nouveaux métiers : </a:t>
            </a:r>
          </a:p>
          <a:p>
            <a:r>
              <a:rPr lang="fr-FR" u="sng" dirty="0"/>
              <a:t>Exemple : </a:t>
            </a:r>
            <a:r>
              <a:rPr lang="fr-FR" dirty="0"/>
              <a:t>développer de nouveaux cursus de formation ou de nouveaux contenus de cours tenant compte de la transition écologique</a:t>
            </a:r>
          </a:p>
          <a:p>
            <a:endParaRPr lang="fr-FR" dirty="0"/>
          </a:p>
          <a:p>
            <a:r>
              <a:rPr lang="fr-FR" u="sng" dirty="0"/>
              <a:t>Conseil :</a:t>
            </a:r>
            <a:r>
              <a:rPr lang="fr-FR" dirty="0"/>
              <a:t> si votre établissement dispose d’une stratégie de développement durable, mettez-la en avant en intégrant les enjeux de mobilité et d’internationalisation.</a:t>
            </a:r>
          </a:p>
          <a:p>
            <a:r>
              <a:rPr lang="fr-FR" u="sng" dirty="0"/>
              <a:t>Ressource pour s’inspirer :</a:t>
            </a:r>
            <a:r>
              <a:rPr lang="fr-FR" dirty="0"/>
              <a:t> </a:t>
            </a:r>
            <a:r>
              <a:rPr lang="fr-FR" dirty="0">
                <a:hlinkClick r:id="rId3"/>
              </a:rPr>
              <a:t>https://agence.erasmusplus.fr/publications/recueil-de-projets-transition-ecologique/</a:t>
            </a:r>
            <a:r>
              <a:rPr lang="fr-FR" dirty="0"/>
              <a:t> </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45</a:t>
            </a:fld>
            <a:endParaRPr lang="fr-FR" dirty="0"/>
          </a:p>
        </p:txBody>
      </p:sp>
    </p:spTree>
    <p:extLst>
      <p:ext uri="{BB962C8B-B14F-4D97-AF65-F5344CB8AC3E}">
        <p14:creationId xmlns:p14="http://schemas.microsoft.com/office/powerpoint/2010/main" val="1545881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500063"/>
            <a:ext cx="6145213" cy="3455987"/>
          </a:xfrm>
        </p:spPr>
      </p:sp>
      <p:sp>
        <p:nvSpPr>
          <p:cNvPr id="3" name="Espace réservé des notes 2"/>
          <p:cNvSpPr>
            <a:spLocks noGrp="1"/>
          </p:cNvSpPr>
          <p:nvPr>
            <p:ph type="body" idx="1"/>
          </p:nvPr>
        </p:nvSpPr>
        <p:spPr>
          <a:xfrm>
            <a:off x="439546" y="4159293"/>
            <a:ext cx="6224969" cy="4029878"/>
          </a:xfrm>
        </p:spPr>
        <p:txBody>
          <a:bodyPr/>
          <a:lstStyle/>
          <a:p>
            <a:pPr algn="just"/>
            <a:r>
              <a:rPr lang="fr-FR" dirty="0"/>
              <a:t>N.B: en France, cette priorité « Citoyenneté européenne et participation à la vie démocratique » peut également être appelée « Education et engagement citoyen ». Il s’agit de la même priorité.</a:t>
            </a:r>
          </a:p>
          <a:p>
            <a:pPr algn="just"/>
            <a:endParaRPr lang="fr-FR" dirty="0"/>
          </a:p>
          <a:p>
            <a:pPr algn="just"/>
            <a:r>
              <a:rPr lang="fr-FR" dirty="0"/>
              <a:t>Quelques exemples de mesures appliquées dans des projets Erasmus+ : mettre en place un parrainage entre étudiants entrants et sortants ; confier certaines actions aux associations </a:t>
            </a:r>
            <a:r>
              <a:rPr lang="fr-FR" dirty="0" err="1"/>
              <a:t>d’</a:t>
            </a:r>
            <a:r>
              <a:rPr lang="fr-FR" i="1" dirty="0" err="1"/>
              <a:t>alumni</a:t>
            </a:r>
            <a:r>
              <a:rPr lang="fr-FR" dirty="0"/>
              <a:t> ; créer un lien avec la stratégie d’inclusion de l’établissement ; organisation d'une semaine européenne ; accueil d'artistes européens en résidence ; voyage d'étude à Bruxelles ou Strasbourg à la découverte des institutions ; partenariat avec les maisons de l'Europe ; accueillir des volontaires européens et présenter toutes les formes d'engagement individuel et collectifs (Volontariats, chantiers, Corps Européen de Solidarité, Discover EU...).</a:t>
            </a:r>
          </a:p>
          <a:p>
            <a:pPr algn="just"/>
            <a:endParaRPr lang="fr-FR" dirty="0"/>
          </a:p>
          <a:p>
            <a:pPr algn="just"/>
            <a:r>
              <a:rPr lang="fr-FR" dirty="0"/>
              <a:t>Accès aux ressources pour vous aider et vous inspirer :</a:t>
            </a:r>
          </a:p>
          <a:p>
            <a:pPr marL="171450" indent="-171450" algn="just">
              <a:buFontTx/>
              <a:buChar char="-"/>
            </a:pPr>
            <a:r>
              <a:rPr lang="fr-FR" dirty="0"/>
              <a:t>Note de l’Observatoire n°23 : L’engagement social et citoyen dans les projets Erasmus+ et le Corps européen de solidarité</a:t>
            </a:r>
          </a:p>
          <a:p>
            <a:pPr algn="just"/>
            <a:r>
              <a:rPr lang="fr-FR" dirty="0">
                <a:hlinkClick r:id="rId3"/>
              </a:rPr>
              <a:t>https://agence.erasmusplus.fr/publications/lobservatoire-erasmus-n23-lengagement-social-et-citoyen-dans-les-projets-erasmus-et-le-corps-europeen-de-solidarite/</a:t>
            </a:r>
            <a:endParaRPr lang="fr-FR" dirty="0"/>
          </a:p>
          <a:p>
            <a:pPr marL="171450" indent="-171450" algn="just">
              <a:buFontTx/>
              <a:buChar char="-"/>
            </a:pPr>
            <a:r>
              <a:rPr lang="fr-FR" dirty="0"/>
              <a:t>Recueil de projets Erasmus+ : Citoyenneté européenne</a:t>
            </a:r>
          </a:p>
          <a:p>
            <a:pPr algn="just"/>
            <a:r>
              <a:rPr lang="fr-FR" dirty="0">
                <a:hlinkClick r:id="rId4"/>
              </a:rPr>
              <a:t>https://agence.erasmusplus.fr/publications/recueil-de-projets-erasmus-citoyennete-europeenne/</a:t>
            </a:r>
            <a:endParaRPr lang="fr-FR" dirty="0"/>
          </a:p>
          <a:p>
            <a:pPr algn="just"/>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46</a:t>
            </a:fld>
            <a:endParaRPr lang="fr-FR"/>
          </a:p>
        </p:txBody>
      </p:sp>
    </p:spTree>
    <p:extLst>
      <p:ext uri="{BB962C8B-B14F-4D97-AF65-F5344CB8AC3E}">
        <p14:creationId xmlns:p14="http://schemas.microsoft.com/office/powerpoint/2010/main" val="1267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511175"/>
            <a:ext cx="6145213" cy="34559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47</a:t>
            </a:fld>
            <a:endParaRPr lang="fr-FR">
              <a:solidFill>
                <a:prstClr val="black"/>
              </a:solidFill>
              <a:latin typeface="Calibri" panose="020F0502020204030204"/>
            </a:endParaRPr>
          </a:p>
        </p:txBody>
      </p:sp>
    </p:spTree>
    <p:extLst>
      <p:ext uri="{BB962C8B-B14F-4D97-AF65-F5344CB8AC3E}">
        <p14:creationId xmlns:p14="http://schemas.microsoft.com/office/powerpoint/2010/main" val="20443517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141288"/>
            <a:ext cx="6145212" cy="3455987"/>
          </a:xfrm>
        </p:spPr>
      </p:sp>
      <p:sp>
        <p:nvSpPr>
          <p:cNvPr id="3" name="Espace réservé des commentaires 2"/>
          <p:cNvSpPr>
            <a:spLocks noGrp="1"/>
          </p:cNvSpPr>
          <p:nvPr>
            <p:ph type="body" idx="1"/>
          </p:nvPr>
        </p:nvSpPr>
        <p:spPr>
          <a:xfrm>
            <a:off x="234778" y="3656519"/>
            <a:ext cx="6685007" cy="6436807"/>
          </a:xfrm>
        </p:spPr>
        <p:txBody>
          <a:bodyPr/>
          <a:lstStyle/>
          <a:p>
            <a:r>
              <a:rPr lang="fr-FR" b="1" dirty="0"/>
              <a:t>En conclusion :</a:t>
            </a:r>
          </a:p>
          <a:p>
            <a:endParaRPr lang="fr-FR" dirty="0"/>
          </a:p>
          <a:p>
            <a:r>
              <a:rPr lang="fr-FR" dirty="0"/>
              <a:t>La Charte Erasmus+ pour l’Enseignement Supérieur est une étape obligatoire pour tous les établissements d’enseignement supérieur situés dans les pays du programme Erasmus+ qui souhaitent se porter candidat ou participer à des projets de mobilité et/ou de partenariat Erasmus+.</a:t>
            </a:r>
          </a:p>
          <a:p>
            <a:endParaRPr lang="fr-FR" dirty="0"/>
          </a:p>
          <a:p>
            <a:r>
              <a:rPr lang="fr-FR" dirty="0"/>
              <a:t>Il faut comprendre ceci comme une </a:t>
            </a:r>
            <a:r>
              <a:rPr lang="fr-FR" b="1" dirty="0"/>
              <a:t>démarche de projet de l’établissement :</a:t>
            </a:r>
          </a:p>
          <a:p>
            <a:endParaRPr lang="fr-FR" b="1" dirty="0"/>
          </a:p>
          <a:p>
            <a:pPr marL="185721" indent="-185721" defTabSz="990510">
              <a:buFont typeface="Arial" panose="020B0604020202020204" pitchFamily="34" charset="0"/>
              <a:buChar char="•"/>
              <a:defRPr/>
            </a:pPr>
            <a:r>
              <a:rPr lang="fr-FR" dirty="0"/>
              <a:t>C’est un </a:t>
            </a:r>
            <a:r>
              <a:rPr lang="fr-FR" b="1" dirty="0"/>
              <a:t>engagement</a:t>
            </a:r>
            <a:r>
              <a:rPr lang="fr-FR" dirty="0"/>
              <a:t> et la mise en place d’une </a:t>
            </a:r>
            <a:r>
              <a:rPr lang="fr-FR" b="1" dirty="0"/>
              <a:t>démarche qualité </a:t>
            </a:r>
            <a:r>
              <a:rPr lang="fr-FR" dirty="0"/>
              <a:t>grâce aux mesures et actions prises pour tendre vers une gestion de projet efficace. Cette démarche de qualité inclut la </a:t>
            </a:r>
            <a:r>
              <a:rPr lang="fr-FR" b="1" dirty="0"/>
              <a:t>reconnaissance</a:t>
            </a:r>
            <a:r>
              <a:rPr lang="fr-FR" dirty="0"/>
              <a:t> des mobilités des participants, l’inclusion </a:t>
            </a:r>
            <a:r>
              <a:rPr lang="fr-FR" dirty="0">
                <a:cs typeface="Arial" panose="020B0604020202020204" pitchFamily="34" charset="0"/>
              </a:rPr>
              <a:t>des participants qui ont moins d’opportunités, l’allocation des crédits ECTS, l’engagement dans une gestion digitalisée de la mobilité avec l’Initiative Carte Etudiante Européenne et l’application mobile Erasmus+, la promotion de pratiques respectueuses de l’environnement dans le cadre du programme Erasmus+, la promotion de l’engagement civique et d’une attitude citoyenne active pour les participants au programme. </a:t>
            </a:r>
            <a:endParaRPr lang="fr-FR" dirty="0"/>
          </a:p>
          <a:p>
            <a:endParaRPr lang="fr-FR" dirty="0"/>
          </a:p>
          <a:p>
            <a:pPr marL="185721" indent="-185721" defTabSz="990510">
              <a:buFont typeface="Arial" panose="020B0604020202020204" pitchFamily="34" charset="0"/>
              <a:buChar char="•"/>
              <a:defRPr/>
            </a:pPr>
            <a:r>
              <a:rPr lang="fr-FR" dirty="0"/>
              <a:t>Le formulaire de candidature permet de faire un état des lieux de </a:t>
            </a:r>
            <a:r>
              <a:rPr lang="fr-FR" b="1" dirty="0"/>
              <a:t>la stratégie européenne et internationale de l’établissement. </a:t>
            </a:r>
          </a:p>
          <a:p>
            <a:pPr defTabSz="990510">
              <a:defRPr/>
            </a:pPr>
            <a:r>
              <a:rPr lang="fr-FR" dirty="0"/>
              <a:t>La déclaration en matière de </a:t>
            </a:r>
            <a:r>
              <a:rPr lang="fr-FR" b="1" dirty="0"/>
              <a:t>stratégie </a:t>
            </a:r>
            <a:r>
              <a:rPr lang="fr-FR" dirty="0"/>
              <a:t>doit refléter le calendrier de mise en œuvre des actions Erasmus et la façon dont celles-ci vont contribuer à atteindre les objectifs de la stratégie institutionnelle de l’établissement candidat. </a:t>
            </a:r>
          </a:p>
          <a:p>
            <a:pPr lvl="0"/>
            <a:r>
              <a:rPr lang="fr-FR" dirty="0"/>
              <a:t>Il s’agit de mettre en évidence les projets Erasmus déjà menés et/ou les intentions de projets Erasmus (en préparation) et ce qu’ils ont apporté/apporteront à l’établissement candidat en termes de progression dans la stratégie institutionnelle et internationale de la structure. </a:t>
            </a:r>
          </a:p>
          <a:p>
            <a:pPr lvl="0"/>
            <a:endParaRPr lang="fr-FR" dirty="0"/>
          </a:p>
          <a:p>
            <a:pPr marL="185721" indent="-185721" defTabSz="990510">
              <a:buFont typeface="Arial" panose="020B0604020202020204" pitchFamily="34" charset="0"/>
              <a:buChar char="•"/>
              <a:defRPr/>
            </a:pPr>
            <a:r>
              <a:rPr lang="fr-FR" dirty="0"/>
              <a:t>C’est </a:t>
            </a:r>
            <a:r>
              <a:rPr lang="fr-FR" b="1" dirty="0"/>
              <a:t>l’organisation</a:t>
            </a:r>
            <a:r>
              <a:rPr lang="fr-FR" dirty="0"/>
              <a:t> que l’établissement mobilise/mobilisera pour garantir un certain niveau de qualité dans</a:t>
            </a:r>
            <a:r>
              <a:rPr lang="fr-FR" b="1" dirty="0"/>
              <a:t> la gestion et le suivi </a:t>
            </a:r>
            <a:r>
              <a:rPr lang="fr-FR" dirty="0"/>
              <a:t>des projets de mobilités et la participation à des projets de coopération dans le respect des </a:t>
            </a:r>
            <a:r>
              <a:rPr lang="fr-FR" b="1" dirty="0"/>
              <a:t>principes de la charte Erasmus.</a:t>
            </a:r>
          </a:p>
          <a:p>
            <a:pPr defTabSz="990510">
              <a:defRPr/>
            </a:pPr>
            <a:endParaRPr lang="fr-FR" b="1" dirty="0"/>
          </a:p>
          <a:p>
            <a:pPr marL="185721" indent="-185721">
              <a:buFont typeface="Arial" panose="020B0604020202020204" pitchFamily="34" charset="0"/>
              <a:buChar char="•"/>
            </a:pPr>
            <a:r>
              <a:rPr lang="fr-FR" dirty="0"/>
              <a:t>Enfin, ce sont des </a:t>
            </a:r>
            <a:r>
              <a:rPr lang="fr-FR" b="1" dirty="0"/>
              <a:t>impacts attendus</a:t>
            </a:r>
            <a:r>
              <a:rPr lang="fr-FR" dirty="0"/>
              <a:t> </a:t>
            </a:r>
            <a:r>
              <a:rPr lang="fr-FR" b="1" dirty="0"/>
              <a:t>de la mise en œuvre des projets Erasmus de mobilité et de coopération </a:t>
            </a:r>
            <a:r>
              <a:rPr lang="fr-FR" dirty="0"/>
              <a:t>au niveau des individus (étudiants, enseignants, personnels administratifs et de direction), au niveau de l’établissement, au niveau du réseau d’établissements, au niveau local, régional et/ou national, au niveau systémique, et sur la stratégie européenne et internationale de l’établissement.</a:t>
            </a:r>
          </a:p>
        </p:txBody>
      </p:sp>
    </p:spTree>
    <p:extLst>
      <p:ext uri="{BB962C8B-B14F-4D97-AF65-F5344CB8AC3E}">
        <p14:creationId xmlns:p14="http://schemas.microsoft.com/office/powerpoint/2010/main" val="2414104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704850"/>
            <a:ext cx="6145213" cy="3455988"/>
          </a:xfrm>
        </p:spPr>
      </p:sp>
      <p:sp>
        <p:nvSpPr>
          <p:cNvPr id="3" name="Espace réservé des notes 2"/>
          <p:cNvSpPr>
            <a:spLocks noGrp="1"/>
          </p:cNvSpPr>
          <p:nvPr>
            <p:ph type="body" idx="1"/>
          </p:nvPr>
        </p:nvSpPr>
        <p:spPr>
          <a:xfrm>
            <a:off x="479425" y="4418785"/>
            <a:ext cx="6145212" cy="4029878"/>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t>Les bons réflexes à prendre pour rédiger sa candidature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dirty="0"/>
              <a:t>La complétion d’une candidature à la Charte Erasmus+ de l’Enseignement Supérieur doit </a:t>
            </a:r>
            <a:r>
              <a:rPr lang="fr-FR" sz="1200" b="1" dirty="0"/>
              <a:t>impliquer la participation de l’ensemble de l’établissement </a:t>
            </a:r>
            <a:r>
              <a:rPr lang="fr-FR" sz="1200" dirty="0"/>
              <a:t>:</a:t>
            </a:r>
            <a:r>
              <a:rPr lang="fr-FR" sz="1200" baseline="0" dirty="0"/>
              <a:t> la direction</a:t>
            </a:r>
            <a:r>
              <a:rPr lang="fr-FR" sz="1200" dirty="0"/>
              <a:t>, la/les personne(s) en charge des relations internationales, les services pédagogiques, la direction financière et comptable,</a:t>
            </a:r>
            <a:r>
              <a:rPr lang="fr-FR" sz="1200" baseline="0" dirty="0"/>
              <a:t> etc. La candidature à la Charte et la participation au programme Erasmus+ est un véritable </a:t>
            </a:r>
            <a:r>
              <a:rPr lang="fr-FR" sz="1200" b="1" baseline="0" dirty="0"/>
              <a:t>projet d’établissement</a:t>
            </a:r>
            <a:r>
              <a:rPr lang="fr-FR" sz="1200" baseline="0" dirty="0"/>
              <a:t>.</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baseline="0" dirty="0"/>
              <a:t>Dans l’élaboration de votre plan de participation au programme Erasmus+, n’oublier pas que tous les publics sont éligibles au programme.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baseline="0" dirty="0"/>
              <a:t>Vous pouvez utiliser la méthode SWOT (utilisée plus haut).</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49</a:t>
            </a:fld>
            <a:endParaRPr lang="fr-FR"/>
          </a:p>
        </p:txBody>
      </p:sp>
    </p:spTree>
    <p:extLst>
      <p:ext uri="{BB962C8B-B14F-4D97-AF65-F5344CB8AC3E}">
        <p14:creationId xmlns:p14="http://schemas.microsoft.com/office/powerpoint/2010/main" val="344212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376238"/>
            <a:ext cx="6145212" cy="3455987"/>
          </a:xfrm>
        </p:spPr>
      </p:sp>
      <p:sp>
        <p:nvSpPr>
          <p:cNvPr id="3" name="Espace réservé des notes 2"/>
          <p:cNvSpPr>
            <a:spLocks noGrp="1"/>
          </p:cNvSpPr>
          <p:nvPr>
            <p:ph type="body" idx="1"/>
          </p:nvPr>
        </p:nvSpPr>
        <p:spPr>
          <a:xfrm>
            <a:off x="439739" y="4159292"/>
            <a:ext cx="6224969" cy="4029878"/>
          </a:xfrm>
        </p:spPr>
        <p:txBody>
          <a:bodyPr/>
          <a:lstStyle/>
          <a:p>
            <a:r>
              <a:rPr lang="fr-FR" dirty="0"/>
              <a:t>Vous retrouverez toutes les ressources à partir de la slide 53 de ce PowerPoint.</a:t>
            </a:r>
          </a:p>
        </p:txBody>
      </p:sp>
      <p:sp>
        <p:nvSpPr>
          <p:cNvPr id="4" name="Espace réservé du numéro de diapositive 3"/>
          <p:cNvSpPr>
            <a:spLocks noGrp="1"/>
          </p:cNvSpPr>
          <p:nvPr>
            <p:ph type="sldNum" sz="quarter" idx="5"/>
          </p:nvPr>
        </p:nvSpPr>
        <p:spPr>
          <a:xfrm>
            <a:off x="4037106" y="9720515"/>
            <a:ext cx="3078427" cy="514099"/>
          </a:xfrm>
        </p:spPr>
        <p:txBody>
          <a:bodyPr/>
          <a:lstStyle/>
          <a:p>
            <a:fld id="{D708D76D-CA22-A34A-80C9-902ECA358831}" type="slidenum">
              <a:rPr lang="fr-FR" smtClean="0"/>
              <a:t>5</a:t>
            </a:fld>
            <a:endParaRPr lang="fr-FR"/>
          </a:p>
        </p:txBody>
      </p:sp>
    </p:spTree>
    <p:extLst>
      <p:ext uri="{BB962C8B-B14F-4D97-AF65-F5344CB8AC3E}">
        <p14:creationId xmlns:p14="http://schemas.microsoft.com/office/powerpoint/2010/main" val="3770066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704850"/>
            <a:ext cx="6145213" cy="3455988"/>
          </a:xfrm>
        </p:spPr>
      </p:sp>
      <p:sp>
        <p:nvSpPr>
          <p:cNvPr id="3" name="Espace réservé des notes 2"/>
          <p:cNvSpPr>
            <a:spLocks noGrp="1"/>
          </p:cNvSpPr>
          <p:nvPr>
            <p:ph type="body" idx="1"/>
          </p:nvPr>
        </p:nvSpPr>
        <p:spPr>
          <a:xfrm>
            <a:off x="479425" y="4431142"/>
            <a:ext cx="6145212" cy="4029878"/>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t>Les bons réflexes à prendre pour rédiger sa candidature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p>
          <a:p>
            <a:pPr algn="just"/>
            <a:r>
              <a:rPr lang="fr-FR" sz="1200" b="0" dirty="0"/>
              <a:t>- </a:t>
            </a:r>
            <a:r>
              <a:rPr lang="fr-FR" sz="1200" b="1" dirty="0"/>
              <a:t>S’appuyer sur les coopérations et partenariats déjà existants : mettre</a:t>
            </a:r>
            <a:r>
              <a:rPr lang="fr-FR" sz="1200" b="1" baseline="0" dirty="0"/>
              <a:t> en avant son expérience en matière de projet, ses coopérations </a:t>
            </a:r>
            <a:r>
              <a:rPr lang="fr-FR" sz="1200" baseline="0" dirty="0"/>
              <a:t>déjà existantes dans le cadre du programme Erasmus+ ou d’autres programmes internationaux. </a:t>
            </a:r>
            <a:r>
              <a:rPr lang="fr-FR" sz="1200" dirty="0"/>
              <a:t>Si l’établissement candidat appartient à un réseau académique, régional et/ou national, il doit</a:t>
            </a:r>
            <a:r>
              <a:rPr lang="fr-FR" sz="1200" baseline="0" dirty="0"/>
              <a:t> s’appuyer sur la stratégie de son réseau. </a:t>
            </a:r>
            <a:r>
              <a:rPr lang="fr-FR" sz="1200" i="0" dirty="0"/>
              <a:t>La candidature doit établir le lien entre le projet général de coopération Erasmus+ de l’établissement et la stratégie définie dans les objectifs statutaires du réseau</a:t>
            </a:r>
            <a:r>
              <a:rPr lang="fr-FR" sz="1200" b="0" i="0" dirty="0"/>
              <a:t>.</a:t>
            </a:r>
          </a:p>
          <a:p>
            <a:pPr algn="just"/>
            <a:endParaRPr lang="fr-FR" sz="1200"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t>- S’appuyer sur les pratiques existantes au sein de son établissement</a:t>
            </a:r>
            <a:r>
              <a:rPr lang="fr-FR" sz="1200" b="0" dirty="0"/>
              <a:t> : </a:t>
            </a:r>
            <a:r>
              <a:rPr lang="fr-FR" sz="1200" dirty="0"/>
              <a:t>expliciter et valoriser ces pratiques (ex : procédures de suivi des relations avec les partenaires, procédure de suivi des documents de mobilités, mesures d’accompagnement et de suivi des étudiants avant/pendant/après le mobilités d’études/de stage (soutien à la recherche de stage, tutorat de la mobilité, valorisation de la mobilité, etc.).</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50</a:t>
            </a:fld>
            <a:endParaRPr lang="fr-FR"/>
          </a:p>
        </p:txBody>
      </p:sp>
    </p:spTree>
    <p:extLst>
      <p:ext uri="{BB962C8B-B14F-4D97-AF65-F5344CB8AC3E}">
        <p14:creationId xmlns:p14="http://schemas.microsoft.com/office/powerpoint/2010/main" val="1187210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704850"/>
            <a:ext cx="6145213" cy="3455988"/>
          </a:xfrm>
        </p:spPr>
      </p:sp>
      <p:sp>
        <p:nvSpPr>
          <p:cNvPr id="3" name="Espace réservé des notes 2"/>
          <p:cNvSpPr>
            <a:spLocks noGrp="1"/>
          </p:cNvSpPr>
          <p:nvPr>
            <p:ph type="body" idx="1"/>
          </p:nvPr>
        </p:nvSpPr>
        <p:spPr>
          <a:xfrm>
            <a:off x="479424" y="4357001"/>
            <a:ext cx="6145213" cy="40298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Les bons réflexes à prendre pour rédiger sa candidature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dirty="0"/>
              <a:t>Penser stratégique </a:t>
            </a:r>
            <a:r>
              <a:rPr lang="fr-FR" sz="1200" dirty="0"/>
              <a:t>: l’élaboration de votre candidature à la Charte doit refléter votre projet d’ouverture européenne et internationale d’établissement, à court et moyen/long terme.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aseline="0" dirty="0"/>
              <a:t>Montrer la valeur ajoutée de votre participation au programme Erasmus+ pour les apprenants et personnels de votre établissement.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aseline="0" dirty="0"/>
              <a:t>Mettre en œuvre une méthodologie afin que les investissements réalisés (temps dédié, fonds perçus) aient un impact durable : sur les individus, sur votre organisme, à l’échelle de votre écosystème.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aseline="0" dirty="0"/>
              <a:t>Rester réaliste pour autant : ayez des objectifs cohérents avec la taille de votre structure.</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51</a:t>
            </a:fld>
            <a:endParaRPr lang="fr-FR"/>
          </a:p>
        </p:txBody>
      </p:sp>
    </p:spTree>
    <p:extLst>
      <p:ext uri="{BB962C8B-B14F-4D97-AF65-F5344CB8AC3E}">
        <p14:creationId xmlns:p14="http://schemas.microsoft.com/office/powerpoint/2010/main" val="4217025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3075" y="763588"/>
            <a:ext cx="6145213" cy="3455987"/>
          </a:xfrm>
        </p:spPr>
      </p:sp>
      <p:sp>
        <p:nvSpPr>
          <p:cNvPr id="3" name="Espace réservé des notes 2"/>
          <p:cNvSpPr>
            <a:spLocks noGrp="1"/>
          </p:cNvSpPr>
          <p:nvPr>
            <p:ph type="body" idx="1"/>
          </p:nvPr>
        </p:nvSpPr>
        <p:spPr>
          <a:xfrm>
            <a:off x="479424" y="4480567"/>
            <a:ext cx="6145213" cy="4564577"/>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t>Les bons réflexes à prendre pour rédiger sa candidature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dirty="0"/>
              <a:t>Plus globalement, restez cohérent avec l’esprit et les attendus du programme Erasmus+.</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fr-FR" sz="120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dirty="0"/>
              <a:t>Reconnaître et valider la mobilité : réfléchir et expliquer les </a:t>
            </a:r>
            <a:r>
              <a:rPr lang="fr-FR" sz="1200" b="1" dirty="0"/>
              <a:t>mesures mises en place pour assurer la reconnaissance de la mobilité</a:t>
            </a:r>
            <a:r>
              <a:rPr lang="fr-FR" sz="1200" b="0" dirty="0"/>
              <a:t>, aussi bien des étudiants que des personnels. </a:t>
            </a:r>
            <a:r>
              <a:rPr lang="fr-FR" sz="1200" dirty="0"/>
              <a:t>Il s’agit d’un enjeu majeur du programme Erasmus+ (ECTS ; Europass Mobilité ; supplément au diplôme ; etc.).</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fr-FR" sz="120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baseline="0" dirty="0"/>
              <a:t>Garder sans cesse en tête les priorités du programme : 1°) prévoir des mécanismes d’inclusion pour les publics éloignés de la mobilité ; 2°) mettre en place des pratiques respectueuses de l’environnement ; 3°) s’engager dans la digitalisation de la gestion des mobilités ; 4°) soutenir la citoyenneté européenne et la participation à la vie démocratique de vos apprenants et personnels.</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fr-FR" sz="1200" baseline="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baseline="0" dirty="0"/>
              <a:t>Soyez transparents sur votre participation au programme Erasmus+ et les actions que vous proposez : votre stratégie, l’organisation de vos mobilités, le catalogue des cours proposés, etc. doivent être visibles sur le site internet de votre établissement.</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fr-FR" sz="1200" baseline="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sz="1200" b="1" dirty="0"/>
              <a:t>Enfin, ne sous-estimer/minimiser aucune question de la candidature</a:t>
            </a:r>
            <a:r>
              <a:rPr lang="fr-FR" sz="1200" dirty="0"/>
              <a:t> : une réponse doit être apportée à chaque question. Même si certains engagements ne sont pas une priorité aujourd’hui dans votre établissement, ils peuvent le devenir à moyen terme grâce à la participation de votre structure au programme Erasmus+.</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fr-FR" sz="12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1" u="sng" dirty="0"/>
              <a:t>En cas d’échec à la candidature, prendre en compte les commentaires des évaluateurs pour améliorer la candidature et en soumettre une nouvelle l’année suivante.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52</a:t>
            </a:fld>
            <a:endParaRPr lang="fr-FR"/>
          </a:p>
        </p:txBody>
      </p:sp>
    </p:spTree>
    <p:extLst>
      <p:ext uri="{BB962C8B-B14F-4D97-AF65-F5344CB8AC3E}">
        <p14:creationId xmlns:p14="http://schemas.microsoft.com/office/powerpoint/2010/main" val="1179838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25450"/>
            <a:ext cx="6145213" cy="34559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53</a:t>
            </a:fld>
            <a:endParaRPr lang="fr-FR">
              <a:solidFill>
                <a:prstClr val="black"/>
              </a:solidFill>
              <a:latin typeface="Calibri" panose="020F0502020204030204"/>
            </a:endParaRPr>
          </a:p>
        </p:txBody>
      </p:sp>
    </p:spTree>
    <p:extLst>
      <p:ext uri="{BB962C8B-B14F-4D97-AF65-F5344CB8AC3E}">
        <p14:creationId xmlns:p14="http://schemas.microsoft.com/office/powerpoint/2010/main" val="2367631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19113" y="363538"/>
            <a:ext cx="6145212" cy="3455987"/>
          </a:xfrm>
        </p:spPr>
      </p:sp>
      <p:sp>
        <p:nvSpPr>
          <p:cNvPr id="3" name="Espace réservé des notes 2"/>
          <p:cNvSpPr>
            <a:spLocks noGrp="1"/>
          </p:cNvSpPr>
          <p:nvPr>
            <p:ph type="body" idx="1"/>
          </p:nvPr>
        </p:nvSpPr>
        <p:spPr>
          <a:xfrm>
            <a:off x="439548" y="4196362"/>
            <a:ext cx="6224968" cy="4029878"/>
          </a:xfrm>
        </p:spPr>
        <p:txBody>
          <a:bodyPr/>
          <a:lstStyle/>
          <a:p>
            <a:r>
              <a:rPr lang="fr-FR" dirty="0"/>
              <a:t>Mon Projet Erasmus+ est le site d’information et d’accompagnement des candidats et porteurs de projet Erasmus+. </a:t>
            </a:r>
          </a:p>
          <a:p>
            <a:endParaRPr lang="fr-FR" dirty="0">
              <a:hlinkClick r:id="rId3"/>
            </a:endParaRPr>
          </a:p>
          <a:p>
            <a:r>
              <a:rPr lang="fr-FR" dirty="0">
                <a:hlinkClick r:id="rId3"/>
              </a:rPr>
              <a:t>https://monprojet.erasmusplus.fr/</a:t>
            </a:r>
            <a:endParaRPr lang="fr-FR" dirty="0"/>
          </a:p>
          <a:p>
            <a:endParaRPr lang="fr-FR" dirty="0"/>
          </a:p>
          <a:p>
            <a:r>
              <a:rPr lang="fr-FR" dirty="0"/>
              <a:t>Si vous étiez actif dans l’ancien programme 2014-2020, Mon Projet Erasmus+ remplace le site Penelope+ pour les appels à candidature à partir de 2021 (Penelope+ perdure pour le suivi des conventions antérieures). </a:t>
            </a:r>
          </a:p>
          <a:p>
            <a:r>
              <a:rPr lang="fr-FR" dirty="0"/>
              <a:t>Mon Projet Erasmus+ apporte toutes les informations nécessaires pour déposer une demande de subvention Erasmus+ pour un projet de mobilité ou de partenariat et pour suivre ses projets en cours.</a:t>
            </a:r>
          </a:p>
          <a:p>
            <a:endParaRPr lang="fr-FR" dirty="0"/>
          </a:p>
          <a:p>
            <a:r>
              <a:rPr lang="fr-FR" dirty="0"/>
              <a:t>Sur ce site, vous trouverez notamment une fiche action ECHE, c’est-à-dire une page dédiée à l’appel à candidatures « Charte Erasmus pour l’enseignement supérieur » : </a:t>
            </a:r>
            <a:r>
              <a:rPr lang="fr-FR" dirty="0">
                <a:hlinkClick r:id="rId4"/>
              </a:rPr>
              <a:t>https://monprojet.erasmusplus.fr/eche</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54</a:t>
            </a:fld>
            <a:endParaRPr lang="fr-FR"/>
          </a:p>
        </p:txBody>
      </p:sp>
    </p:spTree>
    <p:extLst>
      <p:ext uri="{BB962C8B-B14F-4D97-AF65-F5344CB8AC3E}">
        <p14:creationId xmlns:p14="http://schemas.microsoft.com/office/powerpoint/2010/main" val="1199414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19113" y="327025"/>
            <a:ext cx="6145212" cy="3455988"/>
          </a:xfrm>
        </p:spPr>
      </p:sp>
      <p:sp>
        <p:nvSpPr>
          <p:cNvPr id="3" name="Espace réservé des notes 2"/>
          <p:cNvSpPr>
            <a:spLocks noGrp="1"/>
          </p:cNvSpPr>
          <p:nvPr>
            <p:ph type="body" idx="1"/>
          </p:nvPr>
        </p:nvSpPr>
        <p:spPr>
          <a:xfrm>
            <a:off x="519113" y="4146935"/>
            <a:ext cx="6224968" cy="4029878"/>
          </a:xfrm>
        </p:spPr>
        <p:txBody>
          <a:bodyPr/>
          <a:lstStyle/>
          <a:p>
            <a:r>
              <a:rPr lang="fr-FR" dirty="0"/>
              <a:t>Vous trouverez notamment sur cette page, les ressources essentielles à consulter pour préparer votre candidature :</a:t>
            </a:r>
          </a:p>
          <a:p>
            <a:pPr marL="642884" lvl="1" indent="-185721">
              <a:buFontTx/>
              <a:buChar char="-"/>
            </a:pPr>
            <a:r>
              <a:rPr lang="fr-FR" dirty="0"/>
              <a:t>Le </a:t>
            </a:r>
            <a:r>
              <a:rPr lang="fr-FR" i="1" dirty="0"/>
              <a:t>« call document »</a:t>
            </a:r>
            <a:r>
              <a:rPr lang="fr-FR" dirty="0"/>
              <a:t> (= l’appel à candidatures ECHE) ;</a:t>
            </a:r>
          </a:p>
          <a:p>
            <a:pPr marL="642884" lvl="1" indent="-185721">
              <a:buFontTx/>
              <a:buChar char="-"/>
            </a:pPr>
            <a:r>
              <a:rPr lang="fr-FR" dirty="0"/>
              <a:t>Les ECHE guidelines (= les lignes directrices ECHE). Vous y trouverez notamment des orientations pour mettre en œuvre les principes fondamentaux ECHE ;</a:t>
            </a:r>
          </a:p>
          <a:p>
            <a:pPr marL="642884" lvl="1" indent="-185721">
              <a:buFontTx/>
              <a:buChar char="-"/>
            </a:pPr>
            <a:r>
              <a:rPr lang="fr-FR" dirty="0"/>
              <a:t>Les critères d’attribution détaillés en français ;</a:t>
            </a:r>
          </a:p>
          <a:p>
            <a:pPr marL="642884" lvl="1" indent="-185721">
              <a:buFontTx/>
              <a:buChar char="-"/>
            </a:pPr>
            <a:r>
              <a:rPr lang="fr-FR" dirty="0"/>
              <a:t>Un formulaire commenté de la Partie A (Description administrative) : nous vous expliquons dans ce document, étape par étape, comment remplir cette partie du formulaire de candidature ;</a:t>
            </a:r>
          </a:p>
          <a:p>
            <a:pPr marL="642884" lvl="1" indent="-185721">
              <a:buFontTx/>
              <a:buChar char="-"/>
            </a:pPr>
            <a:r>
              <a:rPr lang="fr-FR" dirty="0"/>
              <a:t>Un formulaire commenté de la Partie B (Description technique) : de la même manière, </a:t>
            </a:r>
            <a:r>
              <a:rPr lang="fr-FR" dirty="0">
                <a:solidFill>
                  <a:prstClr val="black"/>
                </a:solidFill>
              </a:rPr>
              <a:t>nous vous expliquons dans ce document, étape par étape, comment remplir cette partie du formulaire de candidature</a:t>
            </a:r>
          </a:p>
          <a:p>
            <a:pPr marL="185721" indent="-185721">
              <a:buFontTx/>
              <a:buChar char="-"/>
            </a:pPr>
            <a:endParaRPr lang="fr-FR" dirty="0">
              <a:solidFill>
                <a:prstClr val="black"/>
              </a:solidFill>
            </a:endParaRPr>
          </a:p>
          <a:p>
            <a:endParaRPr lang="fr-FR" sz="1300" dirty="0">
              <a:solidFill>
                <a:prstClr val="black"/>
              </a:solidFill>
            </a:endParaRP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55</a:t>
            </a:fld>
            <a:endParaRPr lang="fr-FR"/>
          </a:p>
        </p:txBody>
      </p:sp>
    </p:spTree>
    <p:extLst>
      <p:ext uri="{BB962C8B-B14F-4D97-AF65-F5344CB8AC3E}">
        <p14:creationId xmlns:p14="http://schemas.microsoft.com/office/powerpoint/2010/main" val="722812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500063"/>
            <a:ext cx="6145213" cy="3455987"/>
          </a:xfrm>
        </p:spPr>
      </p:sp>
      <p:sp>
        <p:nvSpPr>
          <p:cNvPr id="3" name="Espace réservé des notes 2"/>
          <p:cNvSpPr>
            <a:spLocks noGrp="1"/>
          </p:cNvSpPr>
          <p:nvPr>
            <p:ph type="body" idx="1"/>
          </p:nvPr>
        </p:nvSpPr>
        <p:spPr>
          <a:xfrm>
            <a:off x="479429" y="4263626"/>
            <a:ext cx="6145210" cy="4029878"/>
          </a:xfrm>
        </p:spPr>
        <p:txBody>
          <a:bodyPr/>
          <a:lstStyle/>
          <a:p>
            <a:pPr algn="just"/>
            <a:r>
              <a:rPr lang="fr-FR" dirty="0"/>
              <a:t>Les Lignes directrices ECHE ou </a:t>
            </a:r>
            <a:r>
              <a:rPr lang="fr-FR" i="1" dirty="0"/>
              <a:t>ECHE Guidelines </a:t>
            </a:r>
            <a:r>
              <a:rPr lang="fr-FR" dirty="0"/>
              <a:t>détaillent les attendus des principes de la Charte et conseillent sur la manière de les mettre en œuvre dans votre établissement.</a:t>
            </a:r>
          </a:p>
          <a:p>
            <a:pPr algn="just"/>
            <a:endParaRPr lang="fr-FR" dirty="0"/>
          </a:p>
          <a:p>
            <a:pPr algn="just"/>
            <a:r>
              <a:rPr lang="fr-FR" dirty="0"/>
              <a:t>Les critères d’attribution détaillés sont la traduction française de ces critères tels que rédigés en anglais dans l’appel à candidatures ECHE.</a:t>
            </a:r>
          </a:p>
          <a:p>
            <a:pPr algn="just"/>
            <a:endParaRPr lang="fr-FR" dirty="0"/>
          </a:p>
          <a:p>
            <a:pPr algn="just"/>
            <a:r>
              <a:rPr lang="fr-FR" dirty="0"/>
              <a:t>A NOTER : le Formulaire de candidature commenté – Description administrative (partie A) reste identique à celui de l’AP ECHE précédent. Il est encore indiqué la date limite de candidature de l’ancien appel à candidatures ; veuillez ne pas en tenir compte. Idem pour la phrase page 2 indiquant « L’Agence nationale a envoyé un mail d’information […] à chaque établissement titulaire de la charte pour l’informer de la procédure à suivre. »</a:t>
            </a:r>
          </a:p>
          <a:p>
            <a:pPr algn="just"/>
            <a:r>
              <a:rPr lang="fr-FR" dirty="0"/>
              <a:t>Les indications contenues dans le reste du document restent d’actualité.</a:t>
            </a:r>
          </a:p>
          <a:p>
            <a:pPr algn="just"/>
            <a:endParaRPr lang="fr-FR" dirty="0"/>
          </a:p>
          <a:p>
            <a:pPr algn="just"/>
            <a:r>
              <a:rPr lang="fr-FR" dirty="0"/>
              <a:t>Le Guide du programme Erasmus+ 2026 peut également être utile à consulter (</a:t>
            </a:r>
            <a:r>
              <a:rPr lang="fr-FR" dirty="0">
                <a:hlinkClick r:id="rId3"/>
              </a:rPr>
              <a:t>https://erasmus-plus.ec.europa.eu/resources-and-tools/documents-and-guidelines?facets__field_eac_type=96</a:t>
            </a:r>
            <a:r>
              <a:rPr lang="fr-FR" dirty="0"/>
              <a:t>) , bien que l’appel à candidatures ECHE ne soit pas publié dans ce document. Vous y trouverez les appels à projets des diverses actions Erasmus+ de l’enseignement supérieur (Action-Clé 1_Mobilités &amp; Action-Clé 2_Partenariats).</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56</a:t>
            </a:fld>
            <a:endParaRPr lang="fr-FR"/>
          </a:p>
        </p:txBody>
      </p:sp>
    </p:spTree>
    <p:extLst>
      <p:ext uri="{BB962C8B-B14F-4D97-AF65-F5344CB8AC3E}">
        <p14:creationId xmlns:p14="http://schemas.microsoft.com/office/powerpoint/2010/main" val="1888428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363538"/>
            <a:ext cx="6145212" cy="3455987"/>
          </a:xfrm>
        </p:spPr>
      </p:sp>
      <p:sp>
        <p:nvSpPr>
          <p:cNvPr id="3" name="Espace réservé des notes 2"/>
          <p:cNvSpPr>
            <a:spLocks noGrp="1"/>
          </p:cNvSpPr>
          <p:nvPr>
            <p:ph type="body" idx="1"/>
          </p:nvPr>
        </p:nvSpPr>
        <p:spPr>
          <a:xfrm>
            <a:off x="439738" y="4085152"/>
            <a:ext cx="6224968" cy="4029878"/>
          </a:xfrm>
        </p:spPr>
        <p:txBody>
          <a:bodyPr/>
          <a:lstStyle/>
          <a:p>
            <a:r>
              <a:rPr lang="fr-FR" dirty="0"/>
              <a:t>Le réseau des Développeurs Erasmus+ est un réseau de personnes qui s’engagent pour informer et accompagner près de chez eux les structures candidates aux projets Erasmus+.</a:t>
            </a:r>
          </a:p>
          <a:p>
            <a:r>
              <a:rPr lang="fr-FR" dirty="0"/>
              <a:t>Pour l’AP ECHE 2026, certains Développeurs proposent des formations d’information et/ou d’accompagnement à la candidature à la Charte ECHE.</a:t>
            </a:r>
          </a:p>
          <a:p>
            <a:endParaRPr lang="fr-FR" dirty="0"/>
          </a:p>
          <a:p>
            <a:r>
              <a:rPr lang="fr-FR" dirty="0"/>
              <a:t>Sur le site Mon Projet Erasmus+, accédez à une carte interactive pour voir si un Développeur propose ce type de formation près de chez vous.</a:t>
            </a:r>
          </a:p>
          <a:p>
            <a:endParaRPr lang="fr-FR" dirty="0"/>
          </a:p>
          <a:p>
            <a:r>
              <a:rPr lang="fr-FR" dirty="0"/>
              <a:t>Le lien vers cette page : </a:t>
            </a:r>
            <a:r>
              <a:rPr lang="fr-FR" dirty="0">
                <a:hlinkClick r:id="rId3"/>
              </a:rPr>
              <a:t>https://monprojet.erasmusplus.fr/developpeur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57</a:t>
            </a:fld>
            <a:endParaRPr lang="fr-FR"/>
          </a:p>
        </p:txBody>
      </p:sp>
    </p:spTree>
    <p:extLst>
      <p:ext uri="{BB962C8B-B14F-4D97-AF65-F5344CB8AC3E}">
        <p14:creationId xmlns:p14="http://schemas.microsoft.com/office/powerpoint/2010/main" val="1964943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425450"/>
            <a:ext cx="6145213" cy="34559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473DC2-B334-1D4E-9421-795BBAA638D3}" type="slidenum">
              <a:rPr lang="fr-FR" smtClean="0"/>
              <a:t>58</a:t>
            </a:fld>
            <a:endParaRPr lang="fr-FR"/>
          </a:p>
        </p:txBody>
      </p:sp>
    </p:spTree>
    <p:extLst>
      <p:ext uri="{BB962C8B-B14F-4D97-AF65-F5344CB8AC3E}">
        <p14:creationId xmlns:p14="http://schemas.microsoft.com/office/powerpoint/2010/main" val="415307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1488" y="301625"/>
            <a:ext cx="6148387" cy="3457575"/>
          </a:xfrm>
        </p:spPr>
      </p:sp>
      <p:sp>
        <p:nvSpPr>
          <p:cNvPr id="3" name="Espace réservé des notes 2"/>
          <p:cNvSpPr>
            <a:spLocks noGrp="1"/>
          </p:cNvSpPr>
          <p:nvPr>
            <p:ph type="body" idx="1"/>
          </p:nvPr>
        </p:nvSpPr>
        <p:spPr>
          <a:xfrm>
            <a:off x="473076" y="4171649"/>
            <a:ext cx="6224968" cy="4029878"/>
          </a:xfrm>
        </p:spPr>
        <p:txBody>
          <a:bodyPr/>
          <a:lstStyle/>
          <a:p>
            <a:r>
              <a:rPr lang="fr-FR" dirty="0"/>
              <a:t>Si vous souhaitez participer au programme Erasmus+ sur le secteur de l’enseignement supérieur, il faut prendre en compte cette chronologie et anticiper.</a:t>
            </a:r>
          </a:p>
          <a:p>
            <a:r>
              <a:rPr lang="fr-FR" dirty="0"/>
              <a:t>L’obtention de la Charte ECHE est en effet obligatoire avant de pouvoir candidater sur les appels à propositions des action-clé 1 (AC1 _ actions de mobilité) et action-clé 2 (AC2 _ actions de partenariat) pour le secteur de l’enseignement supérieur. Ces appels sont publiés à différentes échéances sur l’année N+1.</a:t>
            </a:r>
          </a:p>
        </p:txBody>
      </p:sp>
      <p:sp>
        <p:nvSpPr>
          <p:cNvPr id="4" name="Espace réservé du numéro de diapositive 3"/>
          <p:cNvSpPr>
            <a:spLocks noGrp="1"/>
          </p:cNvSpPr>
          <p:nvPr>
            <p:ph type="sldNum" sz="quarter" idx="5"/>
          </p:nvPr>
        </p:nvSpPr>
        <p:spPr/>
        <p:txBody>
          <a:bodyPr/>
          <a:lstStyle/>
          <a:p>
            <a:pPr defTabSz="990510">
              <a:defRPr/>
            </a:pPr>
            <a:fld id="{D708D76D-CA22-A34A-80C9-902ECA358831}" type="slidenum">
              <a:rPr lang="fr-FR">
                <a:solidFill>
                  <a:prstClr val="black"/>
                </a:solidFill>
                <a:latin typeface="Calibri" panose="020F0502020204030204"/>
              </a:rPr>
              <a:pPr defTabSz="990510">
                <a:defRPr/>
              </a:pPr>
              <a:t>6</a:t>
            </a:fld>
            <a:endParaRPr lang="fr-FR">
              <a:solidFill>
                <a:prstClr val="black"/>
              </a:solidFill>
              <a:latin typeface="Calibri" panose="020F0502020204030204"/>
            </a:endParaRPr>
          </a:p>
        </p:txBody>
      </p:sp>
    </p:spTree>
    <p:extLst>
      <p:ext uri="{BB962C8B-B14F-4D97-AF65-F5344CB8AC3E}">
        <p14:creationId xmlns:p14="http://schemas.microsoft.com/office/powerpoint/2010/main" val="215223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388938"/>
            <a:ext cx="6145213" cy="3455987"/>
          </a:xfrm>
        </p:spPr>
      </p:sp>
      <p:sp>
        <p:nvSpPr>
          <p:cNvPr id="3" name="Espace réservé des notes 2"/>
          <p:cNvSpPr>
            <a:spLocks noGrp="1"/>
          </p:cNvSpPr>
          <p:nvPr>
            <p:ph type="body" idx="1"/>
          </p:nvPr>
        </p:nvSpPr>
        <p:spPr>
          <a:xfrm>
            <a:off x="710406" y="4134578"/>
            <a:ext cx="5683250" cy="4029878"/>
          </a:xfrm>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14326">
              <a:defRPr/>
            </a:pPr>
            <a:fld id="{D708D76D-CA22-A34A-80C9-902ECA358831}" type="slidenum">
              <a:rPr lang="fr-FR">
                <a:solidFill>
                  <a:prstClr val="black"/>
                </a:solidFill>
                <a:latin typeface="Calibri" panose="020F0502020204030204"/>
              </a:rPr>
              <a:pPr defTabSz="914326">
                <a:defRPr/>
              </a:pPr>
              <a:t>7</a:t>
            </a:fld>
            <a:endParaRPr lang="fr-FR">
              <a:solidFill>
                <a:prstClr val="black"/>
              </a:solidFill>
              <a:latin typeface="Calibri" panose="020F0502020204030204"/>
            </a:endParaRPr>
          </a:p>
        </p:txBody>
      </p:sp>
    </p:spTree>
    <p:extLst>
      <p:ext uri="{BB962C8B-B14F-4D97-AF65-F5344CB8AC3E}">
        <p14:creationId xmlns:p14="http://schemas.microsoft.com/office/powerpoint/2010/main" val="325685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1488" y="519113"/>
            <a:ext cx="6159500" cy="3465512"/>
          </a:xfrm>
        </p:spPr>
      </p:sp>
      <p:sp>
        <p:nvSpPr>
          <p:cNvPr id="3" name="Espace réservé des notes 2"/>
          <p:cNvSpPr>
            <a:spLocks noGrp="1"/>
          </p:cNvSpPr>
          <p:nvPr>
            <p:ph type="body" idx="1"/>
          </p:nvPr>
        </p:nvSpPr>
        <p:spPr>
          <a:xfrm>
            <a:off x="429597" y="4337683"/>
            <a:ext cx="6243215" cy="5382832"/>
          </a:xfrm>
        </p:spPr>
        <p:txBody>
          <a:bodyPr/>
          <a:lstStyle/>
          <a:p>
            <a:r>
              <a:rPr lang="fr-FR" b="0" dirty="0"/>
              <a:t>La Charte Erasmus pour l’enseignement supérieur, aussi appelé </a:t>
            </a:r>
            <a:r>
              <a:rPr lang="fr-FR" b="1" dirty="0"/>
              <a:t>Charte ECHE pour l’acronyme anglais</a:t>
            </a:r>
            <a:r>
              <a:rPr lang="fr-FR" b="0" dirty="0"/>
              <a:t>, est la première chose à demander lorsque vous souhaitez participer au programme Erasmus+ pour le secteur de l’enseignement supérieur. C’est votre « ticket d’entrée » dans le programme.</a:t>
            </a:r>
          </a:p>
          <a:p>
            <a:endParaRPr lang="fr-FR" b="0" dirty="0"/>
          </a:p>
          <a:p>
            <a:pPr defTabSz="990510">
              <a:defRPr/>
            </a:pPr>
            <a:r>
              <a:rPr lang="fr-FR" dirty="0"/>
              <a:t>L’obtention de cette Charte est une condition préalable et obligatoire</a:t>
            </a:r>
            <a:r>
              <a:rPr lang="fr-FR" b="1" dirty="0"/>
              <a:t> </a:t>
            </a:r>
            <a:r>
              <a:rPr lang="fr-FR" dirty="0"/>
              <a:t>pour répondre aux appels à projets et demander des subventions Erasmus+. Autrement dit, vous devez obtenir la Charte avant de pouvoir déposer des candidatures aux actions-clés 1 et 2 du programme.</a:t>
            </a:r>
          </a:p>
          <a:p>
            <a:pPr defTabSz="990510">
              <a:defRPr/>
            </a:pPr>
            <a:endParaRPr lang="fr-FR" dirty="0"/>
          </a:p>
          <a:p>
            <a:pPr defTabSz="990510">
              <a:defRPr/>
            </a:pPr>
            <a:r>
              <a:rPr lang="fr-FR" dirty="0"/>
              <a:t>Petite précision importante : cette Charte est valable pour </a:t>
            </a:r>
            <a:r>
              <a:rPr lang="fr-FR" b="1" dirty="0"/>
              <a:t>toutes vos candidatures aux actions relevant du secteur de l’enseignement supérieur</a:t>
            </a:r>
            <a:r>
              <a:rPr lang="fr-FR" dirty="0"/>
              <a:t> ; elle n’est pas valable si vous souhaitez déposer un projet sur le secteur scolaire par exemple. Chaque secteur éducatif a son type d’accréditation pour participer au programme Erasmus+.</a:t>
            </a:r>
          </a:p>
          <a:p>
            <a:pPr defTabSz="990510">
              <a:defRPr/>
            </a:pPr>
            <a:endParaRPr lang="fr-FR" dirty="0"/>
          </a:p>
          <a:p>
            <a:pPr defTabSz="990510">
              <a:defRPr/>
            </a:pPr>
            <a:r>
              <a:rPr lang="fr-FR" dirty="0"/>
              <a:t>Ensuite, il faut </a:t>
            </a:r>
            <a:r>
              <a:rPr lang="fr-FR" b="1" dirty="0"/>
              <a:t>une Charte ECHE par établissement d’enseignement supérieur</a:t>
            </a:r>
            <a:r>
              <a:rPr lang="fr-FR" dirty="0"/>
              <a:t>.</a:t>
            </a:r>
            <a:r>
              <a:rPr lang="fr-FR" dirty="0">
                <a:solidFill>
                  <a:prstClr val="black"/>
                </a:solidFill>
              </a:rPr>
              <a:t> Effectivement, une fois dans le programme Erasmus, vous pourrez répondre à certains appels à propositions de manière individuelle ou bien en consortium. Même si la réponse est faite par un consortium en votre nom, chaque établissement membre dudit consortium doit être détenteur de la charte.</a:t>
            </a:r>
          </a:p>
          <a:p>
            <a:pPr defTabSz="990510">
              <a:defRPr/>
            </a:pPr>
            <a:endParaRPr lang="fr-FR" dirty="0">
              <a:solidFill>
                <a:prstClr val="black"/>
              </a:solidFill>
            </a:endParaRPr>
          </a:p>
          <a:p>
            <a:pPr defTabSz="990510">
              <a:defRPr/>
            </a:pPr>
            <a:r>
              <a:rPr lang="fr-FR" dirty="0"/>
              <a:t>Comment obtenir cette Charte ?</a:t>
            </a:r>
          </a:p>
          <a:p>
            <a:pPr defTabSz="990510">
              <a:defRPr/>
            </a:pPr>
            <a:r>
              <a:rPr lang="fr-FR" dirty="0"/>
              <a:t>Il faut répondre à un appel à candidatures qui est certes ouvert en continu mais dont le comité de sélection ne se réunit qu’une fois par an. Il y a donc une date de clôture chaque année.</a:t>
            </a:r>
            <a:endParaRPr lang="fr-FR" dirty="0">
              <a:solidFill>
                <a:prstClr val="black"/>
              </a:solidFill>
            </a:endParaRPr>
          </a:p>
          <a:p>
            <a:pPr defTabSz="990510">
              <a:defRPr/>
            </a:pPr>
            <a:endParaRPr lang="fr-FR" dirty="0"/>
          </a:p>
          <a:p>
            <a:pPr defTabSz="990510">
              <a:defRPr/>
            </a:pPr>
            <a:r>
              <a:rPr lang="fr-FR" dirty="0"/>
              <a:t>Enfin, une fois obtenue, la Charte est </a:t>
            </a:r>
            <a:r>
              <a:rPr lang="fr-FR" b="1" dirty="0"/>
              <a:t>valable pour toute la durée de la programmation</a:t>
            </a:r>
            <a:r>
              <a:rPr lang="fr-FR" dirty="0"/>
              <a:t>, </a:t>
            </a:r>
            <a:r>
              <a:rPr lang="fr-FR" b="1" dirty="0"/>
              <a:t>jusqu’en 2027</a:t>
            </a:r>
            <a:r>
              <a:rPr lang="fr-FR" dirty="0"/>
              <a:t>. Vous n’avez donc pas à renouveler votre demande tous les ans.</a:t>
            </a:r>
          </a:p>
          <a:p>
            <a:pPr defTabSz="990510">
              <a:defRPr/>
            </a:pPr>
            <a:r>
              <a:rPr lang="fr-FR" dirty="0"/>
              <a:t>Cependant, l’AP ECHE 2026 sera le dernier appel de cette programmation 2021-2027. Les modalités de transition vers la programmation à venir (2028-2034) ne sont pas encore connues, mais il est possible que vous soyez amené à déposer une nouvelle candidature à la Charte ECHE en 2027, afin que celle-ci soit active à compter de 2028. </a:t>
            </a:r>
          </a:p>
        </p:txBody>
      </p:sp>
      <p:sp>
        <p:nvSpPr>
          <p:cNvPr id="4" name="Espace réservé du numéro de diapositive 3"/>
          <p:cNvSpPr>
            <a:spLocks noGrp="1"/>
          </p:cNvSpPr>
          <p:nvPr>
            <p:ph type="sldNum" sz="quarter" idx="10"/>
          </p:nvPr>
        </p:nvSpPr>
        <p:spPr/>
        <p:txBody>
          <a:bodyPr/>
          <a:lstStyle/>
          <a:p>
            <a:pPr defTabSz="990510">
              <a:defRPr/>
            </a:pPr>
            <a:fld id="{0AD24DB3-1490-4215-8D21-EB295C45886E}" type="slidenum">
              <a:rPr lang="fr-FR">
                <a:solidFill>
                  <a:prstClr val="black"/>
                </a:solidFill>
                <a:latin typeface="Calibri" panose="020F0502020204030204"/>
              </a:rPr>
              <a:pPr defTabSz="990510">
                <a:defRPr/>
              </a:pPr>
              <a:t>8</a:t>
            </a:fld>
            <a:endParaRPr lang="fr-FR">
              <a:solidFill>
                <a:prstClr val="black"/>
              </a:solidFill>
              <a:latin typeface="Calibri" panose="020F0502020204030204"/>
            </a:endParaRPr>
          </a:p>
        </p:txBody>
      </p:sp>
    </p:spTree>
    <p:extLst>
      <p:ext uri="{BB962C8B-B14F-4D97-AF65-F5344CB8AC3E}">
        <p14:creationId xmlns:p14="http://schemas.microsoft.com/office/powerpoint/2010/main" val="243452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39738" y="412750"/>
            <a:ext cx="6145212" cy="3455988"/>
          </a:xfrm>
        </p:spPr>
      </p:sp>
      <p:sp>
        <p:nvSpPr>
          <p:cNvPr id="3" name="Espace réservé des notes 2"/>
          <p:cNvSpPr>
            <a:spLocks noGrp="1"/>
          </p:cNvSpPr>
          <p:nvPr>
            <p:ph type="body" idx="1"/>
          </p:nvPr>
        </p:nvSpPr>
        <p:spPr>
          <a:xfrm>
            <a:off x="439739" y="4233433"/>
            <a:ext cx="6224969" cy="4029878"/>
          </a:xfrm>
        </p:spPr>
        <p:txBody>
          <a:bodyPr/>
          <a:lstStyle/>
          <a:p>
            <a:r>
              <a:rPr lang="fr-FR" dirty="0"/>
              <a:t>Pour rappel, voici les différentes actions auxquelles vous pouvez candidater une fois la Charte ECHE obtenue.</a:t>
            </a:r>
          </a:p>
        </p:txBody>
      </p:sp>
      <p:sp>
        <p:nvSpPr>
          <p:cNvPr id="4" name="Espace réservé du numéro de diapositive 3"/>
          <p:cNvSpPr>
            <a:spLocks noGrp="1"/>
          </p:cNvSpPr>
          <p:nvPr>
            <p:ph type="sldNum" sz="quarter" idx="5"/>
          </p:nvPr>
        </p:nvSpPr>
        <p:spPr/>
        <p:txBody>
          <a:bodyPr/>
          <a:lstStyle/>
          <a:p>
            <a:fld id="{D708D76D-CA22-A34A-80C9-902ECA358831}" type="slidenum">
              <a:rPr lang="fr-FR" smtClean="0"/>
              <a:t>9</a:t>
            </a:fld>
            <a:endParaRPr lang="fr-FR"/>
          </a:p>
        </p:txBody>
      </p:sp>
    </p:spTree>
    <p:extLst>
      <p:ext uri="{BB962C8B-B14F-4D97-AF65-F5344CB8AC3E}">
        <p14:creationId xmlns:p14="http://schemas.microsoft.com/office/powerpoint/2010/main" val="768201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473119-9B87-1A40-97D0-5C2C96BF6A34}"/>
              </a:ext>
            </a:extLst>
          </p:cNvPr>
          <p:cNvPicPr>
            <a:picLocks noChangeAspect="1"/>
          </p:cNvPicPr>
          <p:nvPr userDrawn="1"/>
        </p:nvPicPr>
        <p:blipFill>
          <a:blip r:embed="rId2"/>
          <a:stretch>
            <a:fillRect/>
          </a:stretch>
        </p:blipFill>
        <p:spPr>
          <a:xfrm>
            <a:off x="60960" y="114664"/>
            <a:ext cx="12065000" cy="6350000"/>
          </a:xfrm>
          <a:prstGeom prst="rect">
            <a:avLst/>
          </a:prstGeom>
        </p:spPr>
      </p:pic>
      <p:pic>
        <p:nvPicPr>
          <p:cNvPr id="4" name="Image 3" descr="https://licensebuttons.net/l/by-nc-sa/3.0/88x31.pn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 y="6500767"/>
            <a:ext cx="775606" cy="281009"/>
          </a:xfrm>
          <a:prstGeom prst="rect">
            <a:avLst/>
          </a:prstGeom>
          <a:noFill/>
          <a:ln>
            <a:noFill/>
          </a:ln>
        </p:spPr>
      </p:pic>
    </p:spTree>
    <p:extLst>
      <p:ext uri="{BB962C8B-B14F-4D97-AF65-F5344CB8AC3E}">
        <p14:creationId xmlns:p14="http://schemas.microsoft.com/office/powerpoint/2010/main" val="111381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lvl1pPr marL="0" indent="0">
              <a:buNone/>
              <a:defRPr/>
            </a:lvl1pPr>
          </a:lstStyle>
          <a:p>
            <a:pPr lvl="0"/>
            <a:endParaRPr lang="en-US" dirty="0"/>
          </a:p>
        </p:txBody>
      </p:sp>
      <p:sp>
        <p:nvSpPr>
          <p:cNvPr id="4" name="Date Placeholder 3"/>
          <p:cNvSpPr>
            <a:spLocks noGrp="1"/>
          </p:cNvSpPr>
          <p:nvPr>
            <p:ph type="dt" sz="half" idx="10"/>
          </p:nvPr>
        </p:nvSpPr>
        <p:spPr/>
        <p:txBody>
          <a:bodyPr/>
          <a:lstStyle/>
          <a:p>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62AE9D6D-14B6-4639-8446-A4FF4A0A4E66}" type="slidenum">
              <a:rPr lang="fr-FR" smtClean="0"/>
              <a:t>‹N°›</a:t>
            </a:fld>
            <a:endParaRPr lang="fr-FR"/>
          </a:p>
        </p:txBody>
      </p:sp>
    </p:spTree>
    <p:extLst>
      <p:ext uri="{BB962C8B-B14F-4D97-AF65-F5344CB8AC3E}">
        <p14:creationId xmlns:p14="http://schemas.microsoft.com/office/powerpoint/2010/main" val="3006591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eux contenus">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3CB045-1AA8-8940-AE0A-9FEC6ED1AE4A}"/>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20F01FC6-EA12-0849-BAD2-B1C220156DAC}"/>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
        <p:nvSpPr>
          <p:cNvPr id="3" name="Espace réservé du texte 2"/>
          <p:cNvSpPr>
            <a:spLocks noGrp="1"/>
          </p:cNvSpPr>
          <p:nvPr>
            <p:ph type="body" sz="quarter" idx="10"/>
          </p:nvPr>
        </p:nvSpPr>
        <p:spPr>
          <a:xfrm>
            <a:off x="1" y="209551"/>
            <a:ext cx="12192000" cy="730976"/>
          </a:xfrm>
          <a:prstGeom prst="rect">
            <a:avLst/>
          </a:prstGeom>
          <a:solidFill>
            <a:schemeClr val="accent1">
              <a:lumMod val="50000"/>
            </a:schemeClr>
          </a:solidFill>
        </p:spPr>
        <p:txBody>
          <a:bodyPr anchor="ctr"/>
          <a:lstStyle>
            <a:lvl1pPr marL="0" indent="0" algn="ctr">
              <a:buNone/>
              <a:defRPr sz="3200">
                <a:solidFill>
                  <a:schemeClr val="bg1"/>
                </a:solidFill>
              </a:defRPr>
            </a:lvl1pPr>
            <a:lvl2pPr marL="457200" indent="0">
              <a:buNone/>
              <a:defRPr/>
            </a:lvl2pPr>
          </a:lstStyle>
          <a:p>
            <a:pPr lvl="0"/>
            <a:r>
              <a:rPr lang="fr-FR" dirty="0"/>
              <a:t>Modifier les styles du texte du masque</a:t>
            </a:r>
          </a:p>
        </p:txBody>
      </p:sp>
    </p:spTree>
    <p:extLst>
      <p:ext uri="{BB962C8B-B14F-4D97-AF65-F5344CB8AC3E}">
        <p14:creationId xmlns:p14="http://schemas.microsoft.com/office/powerpoint/2010/main" val="1551326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5"/>
            <a:ext cx="10972800" cy="452596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p>
            <a:fld id="{091C3EB6-4E4E-2C48-B9CC-35E944F3A1E9}" type="datetimeFigureOut">
              <a:rPr lang="fr-FR" smtClean="0">
                <a:solidFill>
                  <a:prstClr val="black">
                    <a:tint val="75000"/>
                  </a:prstClr>
                </a:solidFill>
              </a:rPr>
              <a:pPr/>
              <a:t>16/01/2026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a:solidFill>
                  <a:srgbClr val="FF0000"/>
                </a:solidFill>
              </a:defRPr>
            </a:lvl1pPr>
          </a:lstStyle>
          <a:p>
            <a:endParaRPr lang="fr-FR" dirty="0"/>
          </a:p>
        </p:txBody>
      </p:sp>
    </p:spTree>
    <p:extLst>
      <p:ext uri="{BB962C8B-B14F-4D97-AF65-F5344CB8AC3E}">
        <p14:creationId xmlns:p14="http://schemas.microsoft.com/office/powerpoint/2010/main" val="3061145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1/16/2026</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707410737"/>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 Sous-Titre - contenu">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stretch>
            <a:fillRect/>
          </a:stretch>
        </p:blipFill>
        <p:spPr>
          <a:xfrm>
            <a:off x="0" y="2308"/>
            <a:ext cx="12192000" cy="6855691"/>
          </a:xfrm>
          <a:prstGeom prst="rect">
            <a:avLst/>
          </a:prstGeom>
        </p:spPr>
      </p:pic>
      <p:sp>
        <p:nvSpPr>
          <p:cNvPr id="13" name="Espace réservé du texte 15"/>
          <p:cNvSpPr>
            <a:spLocks noGrp="1"/>
          </p:cNvSpPr>
          <p:nvPr>
            <p:ph type="body" sz="quarter" idx="11" hasCustomPrompt="1"/>
          </p:nvPr>
        </p:nvSpPr>
        <p:spPr>
          <a:xfrm>
            <a:off x="846138" y="1738313"/>
            <a:ext cx="4370387" cy="4921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fr-FR" sz="4000" kern="1200" dirty="0" smtClean="0">
                <a:solidFill>
                  <a:srgbClr val="005297"/>
                </a:solidFill>
                <a:latin typeface="SirinStencil" panose="02000000000000000000" pitchFamily="2" charset="0"/>
                <a:ea typeface="+mn-ea"/>
                <a:cs typeface="+mn-cs"/>
              </a:defRPr>
            </a:lvl1pPr>
            <a:lvl2pPr marL="457200" indent="0">
              <a:buNone/>
              <a:defRPr/>
            </a:lvl2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fr-FR" dirty="0"/>
              <a:t>Titre</a:t>
            </a:r>
          </a:p>
          <a:p>
            <a:pPr lvl="0"/>
            <a:r>
              <a:rPr lang="fr-FR" dirty="0"/>
              <a:t> </a:t>
            </a:r>
          </a:p>
        </p:txBody>
      </p:sp>
      <p:sp>
        <p:nvSpPr>
          <p:cNvPr id="14" name="Espace réservé du texte 17"/>
          <p:cNvSpPr>
            <a:spLocks noGrp="1"/>
          </p:cNvSpPr>
          <p:nvPr>
            <p:ph type="body" sz="quarter" idx="12" hasCustomPrompt="1"/>
          </p:nvPr>
        </p:nvSpPr>
        <p:spPr>
          <a:xfrm>
            <a:off x="846138" y="2441642"/>
            <a:ext cx="4370387" cy="449262"/>
          </a:xfrm>
          <a:prstGeom prst="rect">
            <a:avLst/>
          </a:prstGeom>
        </p:spPr>
        <p:txBody>
          <a:bodyPr/>
          <a:lstStyle>
            <a:lvl1pPr marL="0" indent="0">
              <a:buFontTx/>
              <a:buNone/>
              <a:defRPr lang="fr-FR" sz="2000" kern="1200" dirty="0" smtClean="0">
                <a:solidFill>
                  <a:srgbClr val="FF9901"/>
                </a:solidFill>
                <a:latin typeface="Gotham Rounded Medium" pitchFamily="2" charset="77"/>
                <a:ea typeface="+mn-ea"/>
                <a:cs typeface="+mn-cs"/>
              </a:defRPr>
            </a:lvl1pPr>
          </a:lstStyle>
          <a:p>
            <a:pPr lvl="0"/>
            <a:r>
              <a:rPr lang="fr-FR" dirty="0"/>
              <a:t>Sous titre</a:t>
            </a:r>
          </a:p>
        </p:txBody>
      </p:sp>
      <p:sp>
        <p:nvSpPr>
          <p:cNvPr id="15" name="Espace réservé du texte 19"/>
          <p:cNvSpPr>
            <a:spLocks noGrp="1"/>
          </p:cNvSpPr>
          <p:nvPr>
            <p:ph type="body" sz="quarter" idx="13" hasCustomPrompt="1"/>
          </p:nvPr>
        </p:nvSpPr>
        <p:spPr>
          <a:xfrm>
            <a:off x="846138" y="3102108"/>
            <a:ext cx="4370387" cy="431800"/>
          </a:xfrm>
          <a:prstGeom prst="rect">
            <a:avLst/>
          </a:prstGeom>
        </p:spPr>
        <p:txBody>
          <a:bodyPr/>
          <a:lstStyle>
            <a:lvl1pPr marL="0" indent="0">
              <a:buFontTx/>
              <a:buNone/>
              <a:defRPr lang="fr-FR" sz="1600" kern="1200" dirty="0" smtClean="0">
                <a:solidFill>
                  <a:schemeClr val="tx1">
                    <a:lumMod val="75000"/>
                    <a:lumOff val="25000"/>
                  </a:schemeClr>
                </a:solidFill>
                <a:latin typeface="Gotham Rounded Book" pitchFamily="2" charset="77"/>
                <a:ea typeface="+mn-ea"/>
                <a:cs typeface="+mn-cs"/>
              </a:defRPr>
            </a:lvl1pPr>
          </a:lstStyle>
          <a:p>
            <a:pPr lvl="0"/>
            <a:r>
              <a:rPr lang="fr-FR" dirty="0"/>
              <a:t>Contenu</a:t>
            </a:r>
          </a:p>
        </p:txBody>
      </p:sp>
      <p:sp>
        <p:nvSpPr>
          <p:cNvPr id="5" name="Espace réservé de la date 4"/>
          <p:cNvSpPr>
            <a:spLocks noGrp="1"/>
          </p:cNvSpPr>
          <p:nvPr>
            <p:ph type="dt" sz="half" idx="14"/>
          </p:nvPr>
        </p:nvSpPr>
        <p:spPr/>
        <p:txBody>
          <a:bodyPr/>
          <a:lstStyle/>
          <a:p>
            <a:fld id="{6BE79B08-1508-4CE0-A056-F7F9AC49D508}" type="datetimeFigureOut">
              <a:rPr lang="fr-FR" smtClean="0"/>
              <a:pPr/>
              <a:t>16/01/2026</a:t>
            </a:fld>
            <a:endParaRPr lang="fr-FR" dirty="0"/>
          </a:p>
        </p:txBody>
      </p:sp>
      <p:sp>
        <p:nvSpPr>
          <p:cNvPr id="6" name="Espace réservé du numéro de diapositive 5"/>
          <p:cNvSpPr>
            <a:spLocks noGrp="1"/>
          </p:cNvSpPr>
          <p:nvPr>
            <p:ph type="sldNum" sz="quarter" idx="15"/>
          </p:nvPr>
        </p:nvSpPr>
        <p:spPr/>
        <p:txBody>
          <a:bodyPr/>
          <a:lstStyle/>
          <a:p>
            <a:fld id="{A7E196FC-E3EA-4A55-BEA6-CF4B69104E0D}" type="slidenum">
              <a:rPr lang="fr-FR" smtClean="0"/>
              <a:pPr/>
              <a:t>‹N°›</a:t>
            </a:fld>
            <a:endParaRPr lang="fr-FR" dirty="0"/>
          </a:p>
        </p:txBody>
      </p:sp>
    </p:spTree>
    <p:extLst>
      <p:ext uri="{BB962C8B-B14F-4D97-AF65-F5344CB8AC3E}">
        <p14:creationId xmlns:p14="http://schemas.microsoft.com/office/powerpoint/2010/main" val="2206185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a:prstGeom prst="rect">
            <a:avLst/>
          </a:prstGeo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fld id="{091C3EB6-4E4E-2C48-B9CC-35E944F3A1E9}" type="datetimeFigureOut">
              <a:rPr lang="fr-FR" smtClean="0">
                <a:solidFill>
                  <a:prstClr val="black">
                    <a:tint val="75000"/>
                  </a:prstClr>
                </a:solidFill>
              </a:rPr>
              <a:pPr/>
              <a:t>16/01/2026</a:t>
            </a:fld>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9480376" y="6356351"/>
            <a:ext cx="2102024" cy="365125"/>
          </a:xfrm>
          <a:prstGeom prst="rect">
            <a:avLst/>
          </a:prstGeom>
        </p:spPr>
        <p:txBody>
          <a:bodyPr/>
          <a:lstStyle/>
          <a:p>
            <a:fld id="{72E6FE73-BE9C-5D4D-86D4-B99B1D618B10}" type="slidenum">
              <a:rPr lang="fr-FR" smtClean="0">
                <a:solidFill>
                  <a:prstClr val="black">
                    <a:tint val="75000"/>
                  </a:prstClr>
                </a:solidFill>
              </a:rPr>
              <a:pPr/>
              <a:t>‹N°›</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a:defRPr>
                <a:solidFill>
                  <a:srgbClr val="FF0000"/>
                </a:solidFill>
              </a:defRPr>
            </a:lvl1pPr>
          </a:lstStyle>
          <a:p>
            <a:endParaRPr lang="fr-FR" dirty="0"/>
          </a:p>
        </p:txBody>
      </p:sp>
    </p:spTree>
    <p:extLst>
      <p:ext uri="{BB962C8B-B14F-4D97-AF65-F5344CB8AC3E}">
        <p14:creationId xmlns:p14="http://schemas.microsoft.com/office/powerpoint/2010/main" val="1401025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et contenu">
    <p:bg>
      <p:bgPr>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1"/>
            <a:ext cx="10972800" cy="452596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fld id="{091C3EB6-4E4E-2C48-B9CC-35E944F3A1E9}" type="datetimeFigureOut">
              <a:rPr lang="fr-FR" smtClean="0">
                <a:solidFill>
                  <a:prstClr val="black">
                    <a:tint val="75000"/>
                  </a:prstClr>
                </a:solidFill>
              </a:rPr>
              <a:pPr/>
              <a:t>16/01/2026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a:defRPr>
                <a:solidFill>
                  <a:srgbClr val="FF0000"/>
                </a:solidFill>
              </a:defRPr>
            </a:lvl1pPr>
          </a:lstStyle>
          <a:p>
            <a:endParaRPr lang="fr-FR" dirty="0"/>
          </a:p>
        </p:txBody>
      </p:sp>
    </p:spTree>
    <p:extLst>
      <p:ext uri="{BB962C8B-B14F-4D97-AF65-F5344CB8AC3E}">
        <p14:creationId xmlns:p14="http://schemas.microsoft.com/office/powerpoint/2010/main" val="127274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6" name="Espace réservé du pied de page 7"/>
          <p:cNvSpPr>
            <a:spLocks noGrp="1"/>
          </p:cNvSpPr>
          <p:nvPr>
            <p:ph type="ftr" sz="quarter" idx="11"/>
          </p:nvPr>
        </p:nvSpPr>
        <p:spPr>
          <a:xfrm>
            <a:off x="4165600" y="6356351"/>
            <a:ext cx="3860800" cy="365125"/>
          </a:xfrm>
          <a:prstGeom prst="rect">
            <a:avLst/>
          </a:prstGeom>
        </p:spPr>
        <p:txBody>
          <a:bodyPr/>
          <a:lstStyle>
            <a:lvl1pPr>
              <a:defRPr>
                <a:solidFill>
                  <a:srgbClr val="FF0000"/>
                </a:solidFill>
              </a:defRPr>
            </a:lvl1pPr>
          </a:lstStyle>
          <a:p>
            <a:endParaRPr lang="fr-FR" dirty="0"/>
          </a:p>
        </p:txBody>
      </p:sp>
    </p:spTree>
    <p:extLst>
      <p:ext uri="{BB962C8B-B14F-4D97-AF65-F5344CB8AC3E}">
        <p14:creationId xmlns:p14="http://schemas.microsoft.com/office/powerpoint/2010/main" val="3201224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967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e2f">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05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445622" y="2234931"/>
            <a:ext cx="9448800" cy="1470025"/>
          </a:xfrm>
          <a:prstGeom prst="rect">
            <a:avLst/>
          </a:prstGeom>
        </p:spPr>
        <p:txBody>
          <a:bodyPr/>
          <a:lstStyle>
            <a:lvl1pPr>
              <a:defRPr b="1" baseline="0">
                <a:solidFill>
                  <a:schemeClr val="tx2">
                    <a:lumMod val="75000"/>
                  </a:schemeClr>
                </a:solidFill>
              </a:defRPr>
            </a:lvl1pPr>
          </a:lstStyle>
          <a:p>
            <a:r>
              <a:rPr lang="fr-FR" dirty="0"/>
              <a:t>Titre chapitre</a:t>
            </a:r>
          </a:p>
        </p:txBody>
      </p:sp>
    </p:spTree>
    <p:extLst>
      <p:ext uri="{BB962C8B-B14F-4D97-AF65-F5344CB8AC3E}">
        <p14:creationId xmlns:p14="http://schemas.microsoft.com/office/powerpoint/2010/main" val="1727654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dirty="0"/>
              <a:t>Titre</a:t>
            </a:r>
          </a:p>
        </p:txBody>
      </p:sp>
      <p:sp>
        <p:nvSpPr>
          <p:cNvPr id="4" name="Espace réservé de la date 3"/>
          <p:cNvSpPr>
            <a:spLocks noGrp="1"/>
          </p:cNvSpPr>
          <p:nvPr>
            <p:ph type="dt" sz="half" idx="10"/>
          </p:nvPr>
        </p:nvSpPr>
        <p:spPr/>
        <p:txBody>
          <a:bodyPr/>
          <a:lstStyle/>
          <a:p>
            <a:pPr defTabSz="457200"/>
            <a:fld id="{091C3EB6-4E4E-2C48-B9CC-35E944F3A1E9}" type="datetimeFigureOut">
              <a:rPr lang="fr-FR" smtClean="0">
                <a:solidFill>
                  <a:prstClr val="black">
                    <a:tint val="75000"/>
                  </a:prstClr>
                </a:solidFill>
              </a:rPr>
              <a:pPr defTabSz="457200"/>
              <a:t>16/01/2026</a:t>
            </a:fld>
            <a:endParaRPr lang="fr-FR">
              <a:solidFill>
                <a:prstClr val="black">
                  <a:tint val="75000"/>
                </a:prstClr>
              </a:solidFill>
            </a:endParaRPr>
          </a:p>
        </p:txBody>
      </p:sp>
      <p:sp>
        <p:nvSpPr>
          <p:cNvPr id="7" name="Espace réservé du contenu 2"/>
          <p:cNvSpPr txBox="1">
            <a:spLocks/>
          </p:cNvSpPr>
          <p:nvPr userDrawn="1"/>
        </p:nvSpPr>
        <p:spPr>
          <a:xfrm>
            <a:off x="609600" y="1924050"/>
            <a:ext cx="10972800" cy="4019551"/>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br>
              <a:rPr lang="fr-FR" sz="1600" dirty="0"/>
            </a:br>
            <a:endParaRPr lang="fr-FR" sz="1600" dirty="0"/>
          </a:p>
        </p:txBody>
      </p:sp>
      <p:sp>
        <p:nvSpPr>
          <p:cNvPr id="5" name="Espace réservé du contenu 2"/>
          <p:cNvSpPr>
            <a:spLocks noGrp="1"/>
          </p:cNvSpPr>
          <p:nvPr>
            <p:ph idx="1" hasCustomPrompt="1"/>
          </p:nvPr>
        </p:nvSpPr>
        <p:spPr>
          <a:xfrm>
            <a:off x="609600" y="1600200"/>
            <a:ext cx="10972800" cy="4525963"/>
          </a:xfrm>
          <a:prstGeom prst="rect">
            <a:avLst/>
          </a:prstGeom>
        </p:spPr>
        <p:txBody>
          <a:bodyPr/>
          <a:lstStyle/>
          <a:p>
            <a:r>
              <a:rPr lang="fr-FR" dirty="0"/>
              <a:t> </a:t>
            </a:r>
          </a:p>
        </p:txBody>
      </p:sp>
    </p:spTree>
    <p:extLst>
      <p:ext uri="{BB962C8B-B14F-4D97-AF65-F5344CB8AC3E}">
        <p14:creationId xmlns:p14="http://schemas.microsoft.com/office/powerpoint/2010/main" val="2865305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473119-9B87-1A40-97D0-5C2C96BF6A34}"/>
              </a:ext>
            </a:extLst>
          </p:cNvPr>
          <p:cNvPicPr>
            <a:picLocks noChangeAspect="1"/>
          </p:cNvPicPr>
          <p:nvPr userDrawn="1"/>
        </p:nvPicPr>
        <p:blipFill>
          <a:blip r:embed="rId2"/>
          <a:stretch>
            <a:fillRect/>
          </a:stretch>
        </p:blipFill>
        <p:spPr>
          <a:xfrm>
            <a:off x="60960" y="114664"/>
            <a:ext cx="12065000" cy="6350000"/>
          </a:xfrm>
          <a:prstGeom prst="rect">
            <a:avLst/>
          </a:prstGeom>
        </p:spPr>
      </p:pic>
      <p:pic>
        <p:nvPicPr>
          <p:cNvPr id="4" name="Image 3" descr="https://licensebuttons.net/l/by-nc-sa/3.0/88x31.pn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 y="6500767"/>
            <a:ext cx="775606" cy="281009"/>
          </a:xfrm>
          <a:prstGeom prst="rect">
            <a:avLst/>
          </a:prstGeom>
          <a:noFill/>
          <a:ln>
            <a:noFill/>
          </a:ln>
        </p:spPr>
      </p:pic>
    </p:spTree>
    <p:extLst>
      <p:ext uri="{BB962C8B-B14F-4D97-AF65-F5344CB8AC3E}">
        <p14:creationId xmlns:p14="http://schemas.microsoft.com/office/powerpoint/2010/main" val="4095423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0" y="0"/>
            <a:ext cx="4685212" cy="4133850"/>
          </a:xfrm>
          <a:prstGeom prst="rect">
            <a:avLst/>
          </a:prstGeom>
        </p:spPr>
      </p:pic>
      <p:sp>
        <p:nvSpPr>
          <p:cNvPr id="2" name="Titre 1"/>
          <p:cNvSpPr>
            <a:spLocks noGrp="1"/>
          </p:cNvSpPr>
          <p:nvPr>
            <p:ph type="ctrTitle" hasCustomPrompt="1"/>
          </p:nvPr>
        </p:nvSpPr>
        <p:spPr>
          <a:xfrm>
            <a:off x="1445622" y="2234931"/>
            <a:ext cx="9448800" cy="1470025"/>
          </a:xfrm>
          <a:prstGeom prst="rect">
            <a:avLst/>
          </a:prstGeom>
        </p:spPr>
        <p:txBody>
          <a:bodyPr/>
          <a:lstStyle>
            <a:lvl1pPr>
              <a:defRPr b="1" baseline="0">
                <a:solidFill>
                  <a:schemeClr val="tx2">
                    <a:lumMod val="75000"/>
                  </a:schemeClr>
                </a:solidFill>
              </a:defRPr>
            </a:lvl1pPr>
          </a:lstStyle>
          <a:p>
            <a:r>
              <a:rPr lang="fr-FR" dirty="0"/>
              <a:t>Titre chapitre</a:t>
            </a:r>
          </a:p>
        </p:txBody>
      </p:sp>
    </p:spTree>
    <p:extLst>
      <p:ext uri="{BB962C8B-B14F-4D97-AF65-F5344CB8AC3E}">
        <p14:creationId xmlns:p14="http://schemas.microsoft.com/office/powerpoint/2010/main" val="1432443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stretch>
            <a:fillRect/>
          </a:stretch>
        </p:blipFill>
        <p:spPr>
          <a:xfrm>
            <a:off x="0" y="0"/>
            <a:ext cx="2190750" cy="1828800"/>
          </a:xfrm>
          <a:prstGeom prst="rect">
            <a:avLst/>
          </a:prstGeom>
        </p:spPr>
      </p:pic>
      <p:sp>
        <p:nvSpPr>
          <p:cNvPr id="8" name="Rectangle 7"/>
          <p:cNvSpPr/>
          <p:nvPr userDrawn="1"/>
        </p:nvSpPr>
        <p:spPr>
          <a:xfrm>
            <a:off x="431372" y="6356353"/>
            <a:ext cx="1920213"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Espace réservé du texte 2"/>
          <p:cNvSpPr>
            <a:spLocks noGrp="1"/>
          </p:cNvSpPr>
          <p:nvPr>
            <p:ph type="body" sz="quarter" idx="10"/>
          </p:nvPr>
        </p:nvSpPr>
        <p:spPr>
          <a:xfrm>
            <a:off x="2281238" y="382588"/>
            <a:ext cx="9458325" cy="793750"/>
          </a:xfrm>
          <a:prstGeom prst="rect">
            <a:avLst/>
          </a:prstGeom>
        </p:spPr>
        <p:txBody>
          <a:bodyPr/>
          <a:lstStyle>
            <a:lvl1pPr marL="0" indent="0">
              <a:buNone/>
              <a:defRPr sz="2800" b="1">
                <a:solidFill>
                  <a:srgbClr val="182983"/>
                </a:solidFill>
              </a:defRPr>
            </a:lvl1pPr>
          </a:lstStyle>
          <a:p>
            <a:pPr lvl="0"/>
            <a:r>
              <a:rPr lang="fr-FR" dirty="0"/>
              <a:t>Modifier les styles du texte du masque</a:t>
            </a:r>
          </a:p>
        </p:txBody>
      </p:sp>
    </p:spTree>
    <p:extLst>
      <p:ext uri="{BB962C8B-B14F-4D97-AF65-F5344CB8AC3E}">
        <p14:creationId xmlns:p14="http://schemas.microsoft.com/office/powerpoint/2010/main" val="4092749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a:xfrm>
            <a:off x="609600" y="6356353"/>
            <a:ext cx="2844800" cy="365125"/>
          </a:xfrm>
          <a:prstGeom prst="rect">
            <a:avLst/>
          </a:prstGeom>
        </p:spPr>
        <p:txBody>
          <a:bodyPr/>
          <a:lstStyle/>
          <a:p>
            <a:pPr defTabSz="457200"/>
            <a:endParaRPr lang="fr-FR">
              <a:solidFill>
                <a:prstClr val="black">
                  <a:tint val="75000"/>
                </a:prstClr>
              </a:solidFill>
            </a:endParaRPr>
          </a:p>
        </p:txBody>
      </p:sp>
      <p:sp>
        <p:nvSpPr>
          <p:cNvPr id="6" name="Espace réservé du pied de page 5"/>
          <p:cNvSpPr>
            <a:spLocks noGrp="1"/>
          </p:cNvSpPr>
          <p:nvPr>
            <p:ph type="ftr" sz="quarter" idx="11"/>
          </p:nvPr>
        </p:nvSpPr>
        <p:spPr>
          <a:xfrm>
            <a:off x="4165600" y="6356353"/>
            <a:ext cx="3860800" cy="365125"/>
          </a:xfrm>
          <a:prstGeom prst="rect">
            <a:avLst/>
          </a:prstGeom>
        </p:spPr>
        <p:txBody>
          <a:bodyPr/>
          <a:lstStyle/>
          <a:p>
            <a:pPr defTabSz="457200"/>
            <a:r>
              <a:rPr lang="fr-FR">
                <a:solidFill>
                  <a:prstClr val="black">
                    <a:tint val="75000"/>
                  </a:prstClr>
                </a:solidFill>
              </a:rPr>
              <a:t>FOAD DEVELOPPEURS ERASMUS+ AP2019</a:t>
            </a:r>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a:xfrm>
            <a:off x="8876937" y="5556068"/>
            <a:ext cx="2818674" cy="512267"/>
          </a:xfrm>
          <a:prstGeom prst="rect">
            <a:avLst/>
          </a:prstGeom>
        </p:spPr>
        <p:txBody>
          <a:bodyPr/>
          <a:lstStyle/>
          <a:p>
            <a:pPr defTabSz="457200"/>
            <a:fld id="{565E5171-588A-4358-9716-3DD10D519DD1}" type="slidenum">
              <a:rPr lang="fr-FR" smtClean="0">
                <a:solidFill>
                  <a:prstClr val="black">
                    <a:tint val="75000"/>
                  </a:prstClr>
                </a:solidFill>
              </a:rPr>
              <a:pPr defTabSz="457200"/>
              <a:t>‹N°›</a:t>
            </a:fld>
            <a:endParaRPr lang="fr-FR">
              <a:solidFill>
                <a:prstClr val="black">
                  <a:tint val="75000"/>
                </a:prstClr>
              </a:solidFill>
            </a:endParaRPr>
          </a:p>
        </p:txBody>
      </p:sp>
    </p:spTree>
    <p:extLst>
      <p:ext uri="{BB962C8B-B14F-4D97-AF65-F5344CB8AC3E}">
        <p14:creationId xmlns:p14="http://schemas.microsoft.com/office/powerpoint/2010/main" val="22223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356353"/>
            <a:ext cx="2844800" cy="365125"/>
          </a:xfrm>
          <a:prstGeom prst="rect">
            <a:avLst/>
          </a:prstGeom>
        </p:spPr>
        <p:txBody>
          <a:bodyPr/>
          <a:lstStyle/>
          <a:p>
            <a:pPr defTabSz="457200"/>
            <a:fld id="{091C3EB6-4E4E-2C48-B9CC-35E944F3A1E9}" type="datetimeFigureOut">
              <a:rPr lang="fr-FR" smtClean="0">
                <a:solidFill>
                  <a:prstClr val="black">
                    <a:tint val="75000"/>
                  </a:prstClr>
                </a:solidFill>
              </a:rPr>
              <a:pPr defTabSz="457200"/>
              <a:t>16/01/2026</a:t>
            </a:fld>
            <a:endParaRPr lang="fr-FR">
              <a:solidFill>
                <a:prstClr val="black">
                  <a:tint val="75000"/>
                </a:prstClr>
              </a:solidFill>
            </a:endParaRPr>
          </a:p>
        </p:txBody>
      </p:sp>
      <p:sp>
        <p:nvSpPr>
          <p:cNvPr id="8" name="Espace réservé du pied de page 7"/>
          <p:cNvSpPr>
            <a:spLocks noGrp="1"/>
          </p:cNvSpPr>
          <p:nvPr>
            <p:ph type="ftr" sz="quarter" idx="11"/>
          </p:nvPr>
        </p:nvSpPr>
        <p:spPr>
          <a:xfrm>
            <a:off x="4165600" y="6356353"/>
            <a:ext cx="3860800" cy="365125"/>
          </a:xfrm>
          <a:prstGeom prst="rect">
            <a:avLst/>
          </a:prstGeom>
        </p:spPr>
        <p:txBody>
          <a:bodyPr/>
          <a:lstStyle/>
          <a:p>
            <a:pPr defTabSz="457200"/>
            <a:endParaRPr lang="fr-FR">
              <a:solidFill>
                <a:prstClr val="black">
                  <a:tint val="75000"/>
                </a:prstClr>
              </a:solidFill>
            </a:endParaRPr>
          </a:p>
        </p:txBody>
      </p:sp>
      <p:sp>
        <p:nvSpPr>
          <p:cNvPr id="9" name="Espace réservé du numéro de diapositive 8"/>
          <p:cNvSpPr>
            <a:spLocks noGrp="1"/>
          </p:cNvSpPr>
          <p:nvPr>
            <p:ph type="sldNum" sz="quarter" idx="12"/>
          </p:nvPr>
        </p:nvSpPr>
        <p:spPr>
          <a:xfrm>
            <a:off x="8876937" y="5556068"/>
            <a:ext cx="2818674" cy="512267"/>
          </a:xfrm>
          <a:prstGeom prst="rect">
            <a:avLst/>
          </a:prstGeom>
        </p:spPr>
        <p:txBody>
          <a:bodyPr/>
          <a:lstStyle/>
          <a:p>
            <a:pPr defTabSz="457200"/>
            <a:fld id="{72E6FE73-BE9C-5D4D-86D4-B99B1D618B10}" type="slidenum">
              <a:rPr lang="fr-FR" smtClean="0">
                <a:solidFill>
                  <a:prstClr val="black">
                    <a:tint val="75000"/>
                  </a:prstClr>
                </a:solidFill>
              </a:rPr>
              <a:pPr defTabSz="457200"/>
              <a:t>‹N°›</a:t>
            </a:fld>
            <a:endParaRPr lang="fr-FR">
              <a:solidFill>
                <a:prstClr val="black">
                  <a:tint val="75000"/>
                </a:prstClr>
              </a:solidFill>
            </a:endParaRPr>
          </a:p>
        </p:txBody>
      </p:sp>
    </p:spTree>
    <p:extLst>
      <p:ext uri="{BB962C8B-B14F-4D97-AF65-F5344CB8AC3E}">
        <p14:creationId xmlns:p14="http://schemas.microsoft.com/office/powerpoint/2010/main" val="2009128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3"/>
            <a:ext cx="10972800" cy="452596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3"/>
            <a:ext cx="2844800" cy="365125"/>
          </a:xfrm>
          <a:prstGeom prst="rect">
            <a:avLst/>
          </a:prstGeom>
        </p:spPr>
        <p:txBody>
          <a:bodyPr/>
          <a:lstStyle/>
          <a:p>
            <a:pPr defTabSz="457200"/>
            <a:fld id="{091C3EB6-4E4E-2C48-B9CC-35E944F3A1E9}" type="datetimeFigureOut">
              <a:rPr lang="fr-FR" smtClean="0">
                <a:solidFill>
                  <a:prstClr val="black">
                    <a:tint val="75000"/>
                  </a:prstClr>
                </a:solidFill>
              </a:rPr>
              <a:pPr defTabSz="457200"/>
              <a:t>16/01/2026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3"/>
            <a:ext cx="3860800" cy="365125"/>
          </a:xfrm>
          <a:prstGeom prst="rect">
            <a:avLst/>
          </a:prstGeom>
        </p:spPr>
        <p:txBody>
          <a:bodyPr/>
          <a:lstStyle>
            <a:lvl1pPr>
              <a:defRPr>
                <a:solidFill>
                  <a:srgbClr val="FF0000"/>
                </a:solidFill>
              </a:defRPr>
            </a:lvl1pPr>
          </a:lstStyle>
          <a:p>
            <a:pPr defTabSz="457200"/>
            <a:endParaRPr lang="fr-FR" dirty="0"/>
          </a:p>
        </p:txBody>
      </p:sp>
    </p:spTree>
    <p:extLst>
      <p:ext uri="{BB962C8B-B14F-4D97-AF65-F5344CB8AC3E}">
        <p14:creationId xmlns:p14="http://schemas.microsoft.com/office/powerpoint/2010/main" val="3032029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rasmus 14">
    <p:spTree>
      <p:nvGrpSpPr>
        <p:cNvPr id="1" name=""/>
        <p:cNvGrpSpPr/>
        <p:nvPr/>
      </p:nvGrpSpPr>
      <p:grpSpPr>
        <a:xfrm>
          <a:off x="0" y="0"/>
          <a:ext cx="0" cy="0"/>
          <a:chOff x="0" y="0"/>
          <a:chExt cx="0" cy="0"/>
        </a:xfrm>
      </p:grpSpPr>
      <p:sp>
        <p:nvSpPr>
          <p:cNvPr id="2" name="Espace réservé du pied de page 7"/>
          <p:cNvSpPr>
            <a:spLocks noGrp="1"/>
          </p:cNvSpPr>
          <p:nvPr>
            <p:ph type="ftr" sz="quarter" idx="15"/>
          </p:nvPr>
        </p:nvSpPr>
        <p:spPr>
          <a:xfrm>
            <a:off x="3732244" y="6561228"/>
            <a:ext cx="5449079" cy="236701"/>
          </a:xfrm>
          <a:prstGeom prst="rect">
            <a:avLst/>
          </a:prstGeom>
        </p:spPr>
        <p:txBody>
          <a:bodyPr/>
          <a:lstStyle>
            <a:lvl1pPr>
              <a:defRPr sz="1000">
                <a:solidFill>
                  <a:srgbClr val="FF0000"/>
                </a:solidFill>
              </a:defRPr>
            </a:lvl1pPr>
          </a:lstStyle>
          <a:p>
            <a:r>
              <a:rPr lang="fr-FR" dirty="0">
                <a:solidFill>
                  <a:prstClr val="black">
                    <a:tint val="75000"/>
                  </a:prstClr>
                </a:solidFill>
              </a:rPr>
              <a:t>ERASMUS+ 2021-2027 – 10.07.20</a:t>
            </a:r>
          </a:p>
        </p:txBody>
      </p:sp>
    </p:spTree>
    <p:extLst>
      <p:ext uri="{BB962C8B-B14F-4D97-AF65-F5344CB8AC3E}">
        <p14:creationId xmlns:p14="http://schemas.microsoft.com/office/powerpoint/2010/main" val="1876585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 bloc text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6F5F93-A763-D44A-8FF8-37C6D13CC258}"/>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B31BAF88-F7FC-C24E-A0C0-44DD54802BDD}"/>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
        <p:nvSpPr>
          <p:cNvPr id="11" name="Espace réservé du texte 11">
            <a:extLst>
              <a:ext uri="{FF2B5EF4-FFF2-40B4-BE49-F238E27FC236}">
                <a16:creationId xmlns:a16="http://schemas.microsoft.com/office/drawing/2014/main" id="{CFE4437B-04F5-4114-BA68-2B006E41A393}"/>
              </a:ext>
            </a:extLst>
          </p:cNvPr>
          <p:cNvSpPr>
            <a:spLocks noGrp="1"/>
          </p:cNvSpPr>
          <p:nvPr>
            <p:ph type="body" sz="quarter" idx="13" hasCustomPrompt="1"/>
          </p:nvPr>
        </p:nvSpPr>
        <p:spPr>
          <a:xfrm>
            <a:off x="487771" y="458131"/>
            <a:ext cx="2665413" cy="536168"/>
          </a:xfrm>
          <a:prstGeom prst="rect">
            <a:avLst/>
          </a:prstGeom>
        </p:spPr>
        <p:txBody>
          <a:bodyPr/>
          <a:lstStyle>
            <a:lvl1pPr marL="0" indent="0">
              <a:buNone/>
              <a:defRPr lang="fr-FR" sz="3200" b="1" kern="1200" dirty="0">
                <a:solidFill>
                  <a:schemeClr val="accent1">
                    <a:lumMod val="75000"/>
                  </a:schemeClr>
                </a:solidFill>
                <a:latin typeface="+mn-lt"/>
                <a:ea typeface="+mn-ea"/>
                <a:cs typeface="+mn-cs"/>
              </a:defRPr>
            </a:lvl1pPr>
          </a:lstStyle>
          <a:p>
            <a:r>
              <a:rPr lang="fr-FR" dirty="0"/>
              <a:t>TITRE</a:t>
            </a:r>
          </a:p>
        </p:txBody>
      </p:sp>
      <p:sp>
        <p:nvSpPr>
          <p:cNvPr id="12" name="Espace réservé du texte 13">
            <a:extLst>
              <a:ext uri="{FF2B5EF4-FFF2-40B4-BE49-F238E27FC236}">
                <a16:creationId xmlns:a16="http://schemas.microsoft.com/office/drawing/2014/main" id="{7B3DE4F8-E7C6-44E1-97B0-1F5D77E461CE}"/>
              </a:ext>
            </a:extLst>
          </p:cNvPr>
          <p:cNvSpPr>
            <a:spLocks noGrp="1"/>
          </p:cNvSpPr>
          <p:nvPr>
            <p:ph type="body" sz="quarter" idx="14" hasCustomPrompt="1"/>
          </p:nvPr>
        </p:nvSpPr>
        <p:spPr>
          <a:xfrm>
            <a:off x="487771" y="1223655"/>
            <a:ext cx="1935162" cy="475667"/>
          </a:xfrm>
          <a:prstGeom prst="rect">
            <a:avLst/>
          </a:prstGeom>
        </p:spPr>
        <p:txBody>
          <a:bodyPr/>
          <a:lstStyle>
            <a:lvl1pPr marL="0" indent="0">
              <a:buNone/>
              <a:defRPr lang="fr-FR" sz="2400" b="1" kern="1200" dirty="0">
                <a:solidFill>
                  <a:schemeClr val="accent1">
                    <a:lumMod val="75000"/>
                  </a:schemeClr>
                </a:solidFill>
                <a:latin typeface="+mn-lt"/>
                <a:ea typeface="+mn-ea"/>
                <a:cs typeface="+mn-cs"/>
              </a:defRPr>
            </a:lvl1pPr>
          </a:lstStyle>
          <a:p>
            <a:r>
              <a:rPr lang="fr-FR" dirty="0"/>
              <a:t>Sous titre</a:t>
            </a:r>
          </a:p>
        </p:txBody>
      </p:sp>
      <p:sp>
        <p:nvSpPr>
          <p:cNvPr id="13" name="Espace réservé du texte 5">
            <a:extLst>
              <a:ext uri="{FF2B5EF4-FFF2-40B4-BE49-F238E27FC236}">
                <a16:creationId xmlns:a16="http://schemas.microsoft.com/office/drawing/2014/main" id="{D2FC37BB-CEE5-47AC-9D3D-380B90D60235}"/>
              </a:ext>
            </a:extLst>
          </p:cNvPr>
          <p:cNvSpPr>
            <a:spLocks noGrp="1"/>
          </p:cNvSpPr>
          <p:nvPr>
            <p:ph type="body" sz="quarter" idx="17" hasCustomPrompt="1"/>
          </p:nvPr>
        </p:nvSpPr>
        <p:spPr>
          <a:xfrm>
            <a:off x="487771" y="2075807"/>
            <a:ext cx="11077212" cy="3552951"/>
          </a:xfrm>
          <a:prstGeom prst="rect">
            <a:avLst/>
          </a:prstGeom>
        </p:spPr>
        <p:txBody>
          <a:bodyPr/>
          <a:lstStyle>
            <a:lvl1pPr marL="0" indent="0">
              <a:buNone/>
              <a:defRPr/>
            </a:lvl1pPr>
          </a:lstStyle>
          <a:p>
            <a:r>
              <a:rPr lang="fr-FR" b="0" i="0" dirty="0">
                <a:solidFill>
                  <a:srgbClr val="000000"/>
                </a:solidFill>
                <a:effectLst/>
                <a:latin typeface="Open Sans"/>
              </a:rPr>
              <a:t>Texte</a:t>
            </a:r>
          </a:p>
        </p:txBody>
      </p:sp>
      <p:pic>
        <p:nvPicPr>
          <p:cNvPr id="7" name="Image 6" descr="https://licensebuttons.net/l/by-nc-sa/3.0/88x31.png"/>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960" y="6333781"/>
            <a:ext cx="985284" cy="356554"/>
          </a:xfrm>
          <a:prstGeom prst="rect">
            <a:avLst/>
          </a:prstGeom>
          <a:noFill/>
          <a:ln>
            <a:noFill/>
          </a:ln>
        </p:spPr>
      </p:pic>
    </p:spTree>
    <p:extLst>
      <p:ext uri="{BB962C8B-B14F-4D97-AF65-F5344CB8AC3E}">
        <p14:creationId xmlns:p14="http://schemas.microsoft.com/office/powerpoint/2010/main" val="2268894989"/>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Espace réservé du pied de page 7"/>
          <p:cNvSpPr>
            <a:spLocks noGrp="1"/>
          </p:cNvSpPr>
          <p:nvPr>
            <p:ph type="ftr" sz="quarter" idx="15"/>
          </p:nvPr>
        </p:nvSpPr>
        <p:spPr>
          <a:xfrm>
            <a:off x="3732244" y="6561228"/>
            <a:ext cx="5449079" cy="236701"/>
          </a:xfrm>
          <a:prstGeom prst="rect">
            <a:avLst/>
          </a:prstGeom>
        </p:spPr>
        <p:txBody>
          <a:bodyPr/>
          <a:lstStyle>
            <a:lvl1pPr>
              <a:defRPr sz="1000">
                <a:solidFill>
                  <a:srgbClr val="FF0000"/>
                </a:solidFill>
              </a:defRPr>
            </a:lvl1pPr>
          </a:lstStyle>
          <a:p>
            <a:r>
              <a:rPr lang="fr-FR" dirty="0">
                <a:solidFill>
                  <a:prstClr val="black">
                    <a:tint val="75000"/>
                  </a:prstClr>
                </a:solidFill>
              </a:rPr>
              <a:t>ERASMUS+ 2021-2027 – 10.07.20</a:t>
            </a:r>
          </a:p>
        </p:txBody>
      </p:sp>
    </p:spTree>
    <p:extLst>
      <p:ext uri="{BB962C8B-B14F-4D97-AF65-F5344CB8AC3E}">
        <p14:creationId xmlns:p14="http://schemas.microsoft.com/office/powerpoint/2010/main" val="24494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Rectangle 7"/>
          <p:cNvSpPr/>
          <p:nvPr userDrawn="1"/>
        </p:nvSpPr>
        <p:spPr>
          <a:xfrm>
            <a:off x="431372" y="6356353"/>
            <a:ext cx="1920213"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Espace réservé du texte 2"/>
          <p:cNvSpPr>
            <a:spLocks noGrp="1"/>
          </p:cNvSpPr>
          <p:nvPr>
            <p:ph type="body" sz="quarter" idx="10"/>
          </p:nvPr>
        </p:nvSpPr>
        <p:spPr>
          <a:xfrm>
            <a:off x="2281238" y="382588"/>
            <a:ext cx="9458325" cy="793750"/>
          </a:xfrm>
          <a:prstGeom prst="rect">
            <a:avLst/>
          </a:prstGeom>
        </p:spPr>
        <p:txBody>
          <a:bodyPr/>
          <a:lstStyle>
            <a:lvl1pPr marL="0" indent="0">
              <a:buNone/>
              <a:defRPr sz="2800" b="1">
                <a:solidFill>
                  <a:srgbClr val="182983"/>
                </a:solidFill>
              </a:defRPr>
            </a:lvl1pPr>
          </a:lstStyle>
          <a:p>
            <a:pPr lvl="0"/>
            <a:r>
              <a:rPr lang="fr-FR" dirty="0"/>
              <a:t>Modifier les styles du texte du masque</a:t>
            </a:r>
          </a:p>
        </p:txBody>
      </p:sp>
    </p:spTree>
    <p:extLst>
      <p:ext uri="{BB962C8B-B14F-4D97-AF65-F5344CB8AC3E}">
        <p14:creationId xmlns:p14="http://schemas.microsoft.com/office/powerpoint/2010/main" val="4293382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lvl1pPr marL="0" indent="0">
              <a:buNone/>
              <a:defRPr/>
            </a:lvl1pPr>
          </a:lstStyle>
          <a:p>
            <a:pPr lvl="0"/>
            <a:endParaRPr lang="en-US" dirty="0"/>
          </a:p>
        </p:txBody>
      </p:sp>
      <p:sp>
        <p:nvSpPr>
          <p:cNvPr id="4" name="Date Placeholder 3"/>
          <p:cNvSpPr>
            <a:spLocks noGrp="1"/>
          </p:cNvSpPr>
          <p:nvPr>
            <p:ph type="dt" sz="half" idx="10"/>
          </p:nvPr>
        </p:nvSpPr>
        <p:spPr/>
        <p:txBody>
          <a:bodyPr/>
          <a:lstStyle/>
          <a:p>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62AE9D6D-14B6-4639-8446-A4FF4A0A4E66}" type="slidenum">
              <a:rPr lang="fr-FR" smtClean="0"/>
              <a:t>‹N°›</a:t>
            </a:fld>
            <a:endParaRPr lang="fr-FR"/>
          </a:p>
        </p:txBody>
      </p:sp>
    </p:spTree>
    <p:extLst>
      <p:ext uri="{BB962C8B-B14F-4D97-AF65-F5344CB8AC3E}">
        <p14:creationId xmlns:p14="http://schemas.microsoft.com/office/powerpoint/2010/main" val="1445240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ux contenus">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3CB045-1AA8-8940-AE0A-9FEC6ED1AE4A}"/>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20F01FC6-EA12-0849-BAD2-B1C220156DAC}"/>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
        <p:nvSpPr>
          <p:cNvPr id="3" name="Espace réservé du texte 2"/>
          <p:cNvSpPr>
            <a:spLocks noGrp="1"/>
          </p:cNvSpPr>
          <p:nvPr>
            <p:ph type="body" sz="quarter" idx="10"/>
          </p:nvPr>
        </p:nvSpPr>
        <p:spPr>
          <a:xfrm>
            <a:off x="1" y="209551"/>
            <a:ext cx="12192000" cy="730976"/>
          </a:xfrm>
          <a:prstGeom prst="rect">
            <a:avLst/>
          </a:prstGeom>
          <a:solidFill>
            <a:schemeClr val="accent1">
              <a:lumMod val="50000"/>
            </a:schemeClr>
          </a:solidFill>
        </p:spPr>
        <p:txBody>
          <a:bodyPr anchor="ctr"/>
          <a:lstStyle>
            <a:lvl1pPr marL="0" indent="0" algn="ctr">
              <a:buNone/>
              <a:defRPr sz="3200">
                <a:solidFill>
                  <a:schemeClr val="bg1"/>
                </a:solidFill>
              </a:defRPr>
            </a:lvl1pPr>
            <a:lvl2pPr marL="457200" indent="0">
              <a:buNone/>
              <a:defRPr/>
            </a:lvl2pPr>
          </a:lstStyle>
          <a:p>
            <a:pPr lvl="0"/>
            <a:r>
              <a:rPr lang="fr-FR" dirty="0"/>
              <a:t>Modifier les styles du texte du masque</a:t>
            </a:r>
          </a:p>
        </p:txBody>
      </p:sp>
    </p:spTree>
    <p:extLst>
      <p:ext uri="{BB962C8B-B14F-4D97-AF65-F5344CB8AC3E}">
        <p14:creationId xmlns:p14="http://schemas.microsoft.com/office/powerpoint/2010/main" val="1301315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5"/>
            <a:ext cx="10972800" cy="452596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p>
            <a:fld id="{091C3EB6-4E4E-2C48-B9CC-35E944F3A1E9}" type="datetimeFigureOut">
              <a:rPr lang="fr-FR" smtClean="0">
                <a:solidFill>
                  <a:prstClr val="black">
                    <a:tint val="75000"/>
                  </a:prstClr>
                </a:solidFill>
              </a:rPr>
              <a:pPr/>
              <a:t>16/01/2026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a:solidFill>
                  <a:srgbClr val="FF0000"/>
                </a:solidFill>
              </a:defRPr>
            </a:lvl1pPr>
          </a:lstStyle>
          <a:p>
            <a:endParaRPr lang="fr-FR" dirty="0"/>
          </a:p>
        </p:txBody>
      </p:sp>
    </p:spTree>
    <p:extLst>
      <p:ext uri="{BB962C8B-B14F-4D97-AF65-F5344CB8AC3E}">
        <p14:creationId xmlns:p14="http://schemas.microsoft.com/office/powerpoint/2010/main" val="663760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1/16/2026</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551882834"/>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5"/>
            <a:ext cx="10972800" cy="452596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p>
            <a:fld id="{091C3EB6-4E4E-2C48-B9CC-35E944F3A1E9}" type="datetimeFigureOut">
              <a:rPr lang="fr-FR" smtClean="0">
                <a:solidFill>
                  <a:prstClr val="black">
                    <a:tint val="75000"/>
                  </a:prstClr>
                </a:solidFill>
              </a:rPr>
              <a:pPr/>
              <a:t>16/01/2026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a:solidFill>
                  <a:srgbClr val="FF0000"/>
                </a:solidFill>
              </a:defRPr>
            </a:lvl1pPr>
          </a:lstStyle>
          <a:p>
            <a:endParaRPr lang="fr-FR" dirty="0"/>
          </a:p>
        </p:txBody>
      </p:sp>
    </p:spTree>
    <p:extLst>
      <p:ext uri="{BB962C8B-B14F-4D97-AF65-F5344CB8AC3E}">
        <p14:creationId xmlns:p14="http://schemas.microsoft.com/office/powerpoint/2010/main" val="3726601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5"/>
            <a:ext cx="10972800" cy="452596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p>
            <a:fld id="{091C3EB6-4E4E-2C48-B9CC-35E944F3A1E9}" type="datetimeFigureOut">
              <a:rPr lang="fr-FR" smtClean="0">
                <a:solidFill>
                  <a:prstClr val="black">
                    <a:tint val="75000"/>
                  </a:prstClr>
                </a:solidFill>
              </a:rPr>
              <a:pPr/>
              <a:t>16/01/2026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a:solidFill>
                  <a:srgbClr val="FF0000"/>
                </a:solidFill>
              </a:defRPr>
            </a:lvl1pPr>
          </a:lstStyle>
          <a:p>
            <a:endParaRPr lang="fr-FR" dirty="0"/>
          </a:p>
        </p:txBody>
      </p:sp>
    </p:spTree>
    <p:extLst>
      <p:ext uri="{BB962C8B-B14F-4D97-AF65-F5344CB8AC3E}">
        <p14:creationId xmlns:p14="http://schemas.microsoft.com/office/powerpoint/2010/main" val="990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 Sous-Titre - contenu">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stretch>
            <a:fillRect/>
          </a:stretch>
        </p:blipFill>
        <p:spPr>
          <a:xfrm>
            <a:off x="0" y="2308"/>
            <a:ext cx="12192000" cy="6855691"/>
          </a:xfrm>
          <a:prstGeom prst="rect">
            <a:avLst/>
          </a:prstGeom>
        </p:spPr>
      </p:pic>
      <p:sp>
        <p:nvSpPr>
          <p:cNvPr id="13" name="Espace réservé du texte 15"/>
          <p:cNvSpPr>
            <a:spLocks noGrp="1"/>
          </p:cNvSpPr>
          <p:nvPr>
            <p:ph type="body" sz="quarter" idx="11" hasCustomPrompt="1"/>
          </p:nvPr>
        </p:nvSpPr>
        <p:spPr>
          <a:xfrm>
            <a:off x="846138" y="1738313"/>
            <a:ext cx="4370387" cy="4921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fr-FR" sz="4000" kern="1200" dirty="0" smtClean="0">
                <a:solidFill>
                  <a:srgbClr val="005297"/>
                </a:solidFill>
                <a:latin typeface="SirinStencil" panose="02000000000000000000" pitchFamily="2" charset="0"/>
                <a:ea typeface="+mn-ea"/>
                <a:cs typeface="+mn-cs"/>
              </a:defRPr>
            </a:lvl1pPr>
            <a:lvl2pPr marL="457200" indent="0">
              <a:buNone/>
              <a:defRPr/>
            </a:lvl2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fr-FR" dirty="0"/>
              <a:t>Titre</a:t>
            </a:r>
          </a:p>
          <a:p>
            <a:pPr lvl="0"/>
            <a:r>
              <a:rPr lang="fr-FR" dirty="0"/>
              <a:t> </a:t>
            </a:r>
          </a:p>
        </p:txBody>
      </p:sp>
      <p:sp>
        <p:nvSpPr>
          <p:cNvPr id="14" name="Espace réservé du texte 17"/>
          <p:cNvSpPr>
            <a:spLocks noGrp="1"/>
          </p:cNvSpPr>
          <p:nvPr>
            <p:ph type="body" sz="quarter" idx="12" hasCustomPrompt="1"/>
          </p:nvPr>
        </p:nvSpPr>
        <p:spPr>
          <a:xfrm>
            <a:off x="846138" y="2441642"/>
            <a:ext cx="4370387" cy="449262"/>
          </a:xfrm>
          <a:prstGeom prst="rect">
            <a:avLst/>
          </a:prstGeom>
        </p:spPr>
        <p:txBody>
          <a:bodyPr/>
          <a:lstStyle>
            <a:lvl1pPr marL="0" indent="0">
              <a:buFontTx/>
              <a:buNone/>
              <a:defRPr lang="fr-FR" sz="2000" kern="1200" dirty="0" smtClean="0">
                <a:solidFill>
                  <a:srgbClr val="FF9901"/>
                </a:solidFill>
                <a:latin typeface="Gotham Rounded Medium" pitchFamily="2" charset="77"/>
                <a:ea typeface="+mn-ea"/>
                <a:cs typeface="+mn-cs"/>
              </a:defRPr>
            </a:lvl1pPr>
          </a:lstStyle>
          <a:p>
            <a:pPr lvl="0"/>
            <a:r>
              <a:rPr lang="fr-FR" dirty="0"/>
              <a:t>Sous titre</a:t>
            </a:r>
          </a:p>
        </p:txBody>
      </p:sp>
      <p:sp>
        <p:nvSpPr>
          <p:cNvPr id="15" name="Espace réservé du texte 19"/>
          <p:cNvSpPr>
            <a:spLocks noGrp="1"/>
          </p:cNvSpPr>
          <p:nvPr>
            <p:ph type="body" sz="quarter" idx="13" hasCustomPrompt="1"/>
          </p:nvPr>
        </p:nvSpPr>
        <p:spPr>
          <a:xfrm>
            <a:off x="846138" y="3102108"/>
            <a:ext cx="4370387" cy="431800"/>
          </a:xfrm>
          <a:prstGeom prst="rect">
            <a:avLst/>
          </a:prstGeom>
        </p:spPr>
        <p:txBody>
          <a:bodyPr/>
          <a:lstStyle>
            <a:lvl1pPr marL="0" indent="0">
              <a:buFontTx/>
              <a:buNone/>
              <a:defRPr lang="fr-FR" sz="1600" kern="1200" dirty="0" smtClean="0">
                <a:solidFill>
                  <a:schemeClr val="tx1">
                    <a:lumMod val="75000"/>
                    <a:lumOff val="25000"/>
                  </a:schemeClr>
                </a:solidFill>
                <a:latin typeface="Gotham Rounded Book" pitchFamily="2" charset="77"/>
                <a:ea typeface="+mn-ea"/>
                <a:cs typeface="+mn-cs"/>
              </a:defRPr>
            </a:lvl1pPr>
          </a:lstStyle>
          <a:p>
            <a:pPr lvl="0"/>
            <a:r>
              <a:rPr lang="fr-FR" dirty="0"/>
              <a:t>Contenu</a:t>
            </a:r>
          </a:p>
        </p:txBody>
      </p:sp>
      <p:sp>
        <p:nvSpPr>
          <p:cNvPr id="5" name="Espace réservé de la date 4"/>
          <p:cNvSpPr>
            <a:spLocks noGrp="1"/>
          </p:cNvSpPr>
          <p:nvPr>
            <p:ph type="dt" sz="half" idx="14"/>
          </p:nvPr>
        </p:nvSpPr>
        <p:spPr/>
        <p:txBody>
          <a:bodyPr/>
          <a:lstStyle/>
          <a:p>
            <a:fld id="{6BE79B08-1508-4CE0-A056-F7F9AC49D508}" type="datetimeFigureOut">
              <a:rPr lang="fr-FR" smtClean="0"/>
              <a:pPr/>
              <a:t>16/01/2026</a:t>
            </a:fld>
            <a:endParaRPr lang="fr-FR" dirty="0"/>
          </a:p>
        </p:txBody>
      </p:sp>
      <p:sp>
        <p:nvSpPr>
          <p:cNvPr id="6" name="Espace réservé du numéro de diapositive 5"/>
          <p:cNvSpPr>
            <a:spLocks noGrp="1"/>
          </p:cNvSpPr>
          <p:nvPr>
            <p:ph type="sldNum" sz="quarter" idx="15"/>
          </p:nvPr>
        </p:nvSpPr>
        <p:spPr/>
        <p:txBody>
          <a:bodyPr/>
          <a:lstStyle/>
          <a:p>
            <a:fld id="{A7E196FC-E3EA-4A55-BEA6-CF4B69104E0D}" type="slidenum">
              <a:rPr lang="fr-FR" smtClean="0"/>
              <a:pPr/>
              <a:t>‹N°›</a:t>
            </a:fld>
            <a:endParaRPr lang="fr-FR" dirty="0"/>
          </a:p>
        </p:txBody>
      </p:sp>
    </p:spTree>
    <p:extLst>
      <p:ext uri="{BB962C8B-B14F-4D97-AF65-F5344CB8AC3E}">
        <p14:creationId xmlns:p14="http://schemas.microsoft.com/office/powerpoint/2010/main" val="2546403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399FD-4BF1-ED6C-8CAE-FDFE55D1257F}"/>
              </a:ext>
            </a:extLst>
          </p:cNvPr>
          <p:cNvSpPr>
            <a:spLocks noGrp="1"/>
          </p:cNvSpPr>
          <p:nvPr>
            <p:ph type="title"/>
          </p:nvPr>
        </p:nvSpPr>
        <p:spPr>
          <a:xfrm>
            <a:off x="839788" y="365125"/>
            <a:ext cx="10515600" cy="1325563"/>
          </a:xfrm>
        </p:spPr>
        <p:txBody>
          <a:bodyPr>
            <a:normAutofit/>
          </a:bodyPr>
          <a:lstStyle>
            <a:lvl1pPr marL="0" indent="0">
              <a:buClr>
                <a:srgbClr val="2E75B6"/>
              </a:buClr>
              <a:buFont typeface="+mj-lt"/>
              <a:buNone/>
              <a:defRPr sz="3600" b="1" i="1">
                <a:solidFill>
                  <a:schemeClr val="tx1"/>
                </a:solidFill>
              </a:defRPr>
            </a:lvl1pPr>
          </a:lstStyle>
          <a:p>
            <a:r>
              <a:rPr lang="fr-FR"/>
              <a:t>Modifiez le style du titre</a:t>
            </a:r>
            <a:endParaRPr lang="fr-FR" dirty="0"/>
          </a:p>
        </p:txBody>
      </p:sp>
      <p:sp>
        <p:nvSpPr>
          <p:cNvPr id="5" name="Espace réservé du texte 4">
            <a:extLst>
              <a:ext uri="{FF2B5EF4-FFF2-40B4-BE49-F238E27FC236}">
                <a16:creationId xmlns:a16="http://schemas.microsoft.com/office/drawing/2014/main" id="{F1F3FCDA-B3EF-9783-9BE4-790EA9495D5F}"/>
              </a:ext>
            </a:extLst>
          </p:cNvPr>
          <p:cNvSpPr>
            <a:spLocks noGrp="1"/>
          </p:cNvSpPr>
          <p:nvPr>
            <p:ph type="body" sz="quarter" idx="3" hasCustomPrompt="1"/>
          </p:nvPr>
        </p:nvSpPr>
        <p:spPr>
          <a:xfrm>
            <a:off x="6165479" y="2070304"/>
            <a:ext cx="5183188" cy="823912"/>
          </a:xfrm>
        </p:spPr>
        <p:txBody>
          <a:bodyPr anchor="b">
            <a:normAutofit/>
          </a:bodyPr>
          <a:lstStyle>
            <a:lvl1pPr marL="0" indent="0">
              <a:lnSpc>
                <a:spcPct val="130000"/>
              </a:lnSpc>
              <a:spcBef>
                <a:spcPts val="0"/>
              </a:spcBef>
              <a:buNone/>
              <a:defRPr lang="fr-FR" sz="1500" dirty="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sz="1500" dirty="0" err="1">
                <a:latin typeface="+mj-lt"/>
              </a:rPr>
              <a:t>Retentabant</a:t>
            </a:r>
            <a:r>
              <a:rPr lang="fr-FR" sz="1500" dirty="0">
                <a:latin typeface="+mj-lt"/>
              </a:rPr>
              <a:t> </a:t>
            </a:r>
            <a:r>
              <a:rPr lang="fr-FR" sz="1500" dirty="0" err="1">
                <a:latin typeface="+mj-lt"/>
              </a:rPr>
              <a:t>advenas</a:t>
            </a:r>
            <a:r>
              <a:rPr lang="fr-FR" sz="1500" dirty="0">
                <a:latin typeface="+mj-lt"/>
              </a:rPr>
              <a:t> cum </a:t>
            </a:r>
            <a:r>
              <a:rPr lang="fr-FR" sz="1500" dirty="0" err="1">
                <a:latin typeface="+mj-lt"/>
              </a:rPr>
              <a:t>cum</a:t>
            </a:r>
            <a:r>
              <a:rPr lang="fr-FR" sz="1500" dirty="0">
                <a:latin typeface="+mj-lt"/>
              </a:rPr>
              <a:t> omnium </a:t>
            </a:r>
            <a:r>
              <a:rPr lang="fr-FR" sz="1500" dirty="0" err="1">
                <a:latin typeface="+mj-lt"/>
              </a:rPr>
              <a:t>omnium</a:t>
            </a:r>
            <a:r>
              <a:rPr lang="fr-FR" sz="1500" dirty="0">
                <a:latin typeface="+mj-lt"/>
              </a:rPr>
              <a:t> quod </a:t>
            </a:r>
            <a:r>
              <a:rPr lang="fr-FR" sz="1500" dirty="0" err="1">
                <a:latin typeface="+mj-lt"/>
              </a:rPr>
              <a:t>bacarum</a:t>
            </a:r>
            <a:r>
              <a:rPr lang="fr-FR" sz="1500" dirty="0">
                <a:latin typeface="+mj-lt"/>
              </a:rPr>
              <a:t> </a:t>
            </a:r>
            <a:r>
              <a:rPr lang="fr-FR" sz="1500" dirty="0" err="1">
                <a:latin typeface="+mj-lt"/>
              </a:rPr>
              <a:t>suavitate</a:t>
            </a:r>
            <a:r>
              <a:rPr lang="fr-FR" sz="1500" dirty="0">
                <a:latin typeface="+mj-lt"/>
              </a:rPr>
              <a:t> </a:t>
            </a:r>
            <a:r>
              <a:rPr lang="fr-FR" sz="1500" dirty="0" err="1">
                <a:latin typeface="+mj-lt"/>
              </a:rPr>
              <a:t>bacarum</a:t>
            </a:r>
            <a:r>
              <a:rPr lang="fr-FR" sz="1500" dirty="0">
                <a:latin typeface="+mj-lt"/>
              </a:rPr>
              <a:t> </a:t>
            </a:r>
            <a:r>
              <a:rPr lang="fr-FR" sz="1500" dirty="0" err="1">
                <a:latin typeface="+mj-lt"/>
              </a:rPr>
              <a:t>ingenuos</a:t>
            </a:r>
            <a:r>
              <a:rPr lang="fr-FR" sz="1500" dirty="0">
                <a:latin typeface="+mj-lt"/>
              </a:rPr>
              <a:t> ut </a:t>
            </a:r>
            <a:r>
              <a:rPr lang="fr-FR" sz="1500" dirty="0" err="1">
                <a:latin typeface="+mj-lt"/>
              </a:rPr>
              <a:t>humanitatis</a:t>
            </a:r>
            <a:r>
              <a:rPr lang="fr-FR" sz="1500" dirty="0">
                <a:latin typeface="+mj-lt"/>
              </a:rPr>
              <a:t> </a:t>
            </a:r>
            <a:r>
              <a:rPr lang="fr-FR" sz="1500" dirty="0" err="1">
                <a:latin typeface="+mj-lt"/>
              </a:rPr>
              <a:t>esset</a:t>
            </a:r>
            <a:r>
              <a:rPr lang="fr-FR" sz="1500" dirty="0">
                <a:latin typeface="+mj-lt"/>
              </a:rPr>
              <a:t> quod </a:t>
            </a:r>
            <a:r>
              <a:rPr lang="fr-FR" sz="1500" dirty="0" err="1">
                <a:latin typeface="+mj-lt"/>
              </a:rPr>
              <a:t>retentabant</a:t>
            </a:r>
            <a:r>
              <a:rPr lang="fr-FR" sz="1500" dirty="0">
                <a:latin typeface="+mj-lt"/>
              </a:rPr>
              <a:t> </a:t>
            </a:r>
            <a:r>
              <a:rPr lang="fr-FR" sz="1500" dirty="0" err="1">
                <a:latin typeface="+mj-lt"/>
              </a:rPr>
              <a:t>Homerici</a:t>
            </a:r>
            <a:r>
              <a:rPr lang="fr-FR" sz="1500" dirty="0">
                <a:latin typeface="+mj-lt"/>
              </a:rPr>
              <a:t> </a:t>
            </a:r>
            <a:r>
              <a:rPr lang="fr-FR" sz="1500" dirty="0" err="1">
                <a:latin typeface="+mj-lt"/>
              </a:rPr>
              <a:t>humanitatis</a:t>
            </a:r>
            <a:r>
              <a:rPr lang="fr-FR" sz="1500" dirty="0">
                <a:latin typeface="+mj-lt"/>
              </a:rPr>
              <a:t> </a:t>
            </a:r>
            <a:r>
              <a:rPr lang="fr-FR" sz="1500" dirty="0" err="1">
                <a:latin typeface="+mj-lt"/>
              </a:rPr>
              <a:t>nobilium</a:t>
            </a:r>
            <a:r>
              <a:rPr lang="fr-FR" sz="1500" dirty="0">
                <a:latin typeface="+mj-lt"/>
              </a:rPr>
              <a:t> </a:t>
            </a:r>
            <a:r>
              <a:rPr lang="fr-FR" sz="1500" dirty="0" err="1">
                <a:latin typeface="+mj-lt"/>
              </a:rPr>
              <a:t>plerique</a:t>
            </a:r>
            <a:r>
              <a:rPr lang="fr-FR" sz="1500" dirty="0">
                <a:latin typeface="+mj-lt"/>
              </a:rPr>
              <a:t>.</a:t>
            </a:r>
          </a:p>
        </p:txBody>
      </p:sp>
      <p:sp>
        <p:nvSpPr>
          <p:cNvPr id="11" name="Cercle">
            <a:extLst>
              <a:ext uri="{FF2B5EF4-FFF2-40B4-BE49-F238E27FC236}">
                <a16:creationId xmlns:a16="http://schemas.microsoft.com/office/drawing/2014/main" id="{ED7CF25A-7818-4D02-A104-5F63F9F73F9B}"/>
              </a:ext>
            </a:extLst>
          </p:cNvPr>
          <p:cNvSpPr/>
          <p:nvPr/>
        </p:nvSpPr>
        <p:spPr>
          <a:xfrm>
            <a:off x="11210617" y="143201"/>
            <a:ext cx="199785" cy="199784"/>
          </a:xfrm>
          <a:prstGeom prst="ellipse">
            <a:avLst/>
          </a:prstGeom>
          <a:ln w="25400">
            <a:solidFill>
              <a:schemeClr val="accent4">
                <a:lumMod val="60000"/>
                <a:lumOff val="40000"/>
              </a:schemeClr>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2" name="Cercle">
            <a:extLst>
              <a:ext uri="{FF2B5EF4-FFF2-40B4-BE49-F238E27FC236}">
                <a16:creationId xmlns:a16="http://schemas.microsoft.com/office/drawing/2014/main" id="{4AEC4C40-3FCB-4E10-A575-B989DA732500}"/>
              </a:ext>
            </a:extLst>
          </p:cNvPr>
          <p:cNvSpPr/>
          <p:nvPr/>
        </p:nvSpPr>
        <p:spPr>
          <a:xfrm>
            <a:off x="22895118" y="5784438"/>
            <a:ext cx="2519751" cy="2519751"/>
          </a:xfrm>
          <a:prstGeom prst="ellipse">
            <a:avLst/>
          </a:prstGeom>
          <a:ln w="25400">
            <a:solidFill>
              <a:srgbClr val="005198"/>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3" name="Cercle">
            <a:extLst>
              <a:ext uri="{FF2B5EF4-FFF2-40B4-BE49-F238E27FC236}">
                <a16:creationId xmlns:a16="http://schemas.microsoft.com/office/drawing/2014/main" id="{172DD1FD-82A8-4507-B28C-EC63F7F9278D}"/>
              </a:ext>
            </a:extLst>
          </p:cNvPr>
          <p:cNvSpPr/>
          <p:nvPr/>
        </p:nvSpPr>
        <p:spPr>
          <a:xfrm>
            <a:off x="11560244" y="292516"/>
            <a:ext cx="394192" cy="394191"/>
          </a:xfrm>
          <a:prstGeom prst="ellipse">
            <a:avLst/>
          </a:prstGeom>
          <a:solidFill>
            <a:srgbClr val="097EC2"/>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5" name="Retentabant advenas cum cum omnium omnium quod bacarum suavitate bacarum ingenuos ut humanitatis esset quod retentabant Homerici humanitatis nobilium plerique.">
            <a:extLst>
              <a:ext uri="{FF2B5EF4-FFF2-40B4-BE49-F238E27FC236}">
                <a16:creationId xmlns:a16="http://schemas.microsoft.com/office/drawing/2014/main" id="{1257E9FD-B172-44FF-8153-EF5A24D833C7}"/>
              </a:ext>
            </a:extLst>
          </p:cNvPr>
          <p:cNvSpPr txBox="1"/>
          <p:nvPr/>
        </p:nvSpPr>
        <p:spPr>
          <a:xfrm>
            <a:off x="12190037" y="5449034"/>
            <a:ext cx="3790618" cy="378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825500">
              <a:lnSpc>
                <a:spcPct val="130000"/>
              </a:lnSpc>
              <a:defRPr spc="48">
                <a:solidFill>
                  <a:srgbClr val="333333"/>
                </a:solidFill>
                <a:latin typeface="Tahoma"/>
                <a:ea typeface="Tahoma"/>
                <a:cs typeface="Tahoma"/>
                <a:sym typeface="Tahoma"/>
              </a:defRPr>
            </a:lvl1pPr>
          </a:lstStyle>
          <a:p>
            <a:endParaRPr sz="1500" dirty="0">
              <a:latin typeface="+mj-lt"/>
            </a:endParaRPr>
          </a:p>
        </p:txBody>
      </p:sp>
      <p:sp>
        <p:nvSpPr>
          <p:cNvPr id="16" name="Cercle">
            <a:extLst>
              <a:ext uri="{FF2B5EF4-FFF2-40B4-BE49-F238E27FC236}">
                <a16:creationId xmlns:a16="http://schemas.microsoft.com/office/drawing/2014/main" id="{C1999387-62A8-4C0A-931F-BDC55C7E38EA}"/>
              </a:ext>
            </a:extLst>
          </p:cNvPr>
          <p:cNvSpPr/>
          <p:nvPr/>
        </p:nvSpPr>
        <p:spPr>
          <a:xfrm>
            <a:off x="-343665" y="494068"/>
            <a:ext cx="698045" cy="698045"/>
          </a:xfrm>
          <a:prstGeom prst="ellipse">
            <a:avLst/>
          </a:prstGeom>
          <a:solidFill>
            <a:srgbClr val="F21D9B"/>
          </a:solidFill>
          <a:ln w="12700">
            <a:no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solidFill>
                <a:srgbClr val="F21D9B"/>
              </a:solidFill>
            </a:endParaRPr>
          </a:p>
        </p:txBody>
      </p:sp>
      <p:sp>
        <p:nvSpPr>
          <p:cNvPr id="18" name="Block Arc 3">
            <a:extLst>
              <a:ext uri="{FF2B5EF4-FFF2-40B4-BE49-F238E27FC236}">
                <a16:creationId xmlns:a16="http://schemas.microsoft.com/office/drawing/2014/main" id="{E587BEDA-FAEE-42B5-B29A-A35CCFBA35A0}"/>
              </a:ext>
            </a:extLst>
          </p:cNvPr>
          <p:cNvSpPr/>
          <p:nvPr/>
        </p:nvSpPr>
        <p:spPr>
          <a:xfrm rot="1800000">
            <a:off x="-886405" y="2743954"/>
            <a:ext cx="6569513" cy="3133954"/>
          </a:xfrm>
          <a:custGeom>
            <a:avLst/>
            <a:gdLst/>
            <a:ahLst/>
            <a:cxnLst>
              <a:cxn ang="0">
                <a:pos x="wd2" y="hd2"/>
              </a:cxn>
              <a:cxn ang="5400000">
                <a:pos x="wd2" y="hd2"/>
              </a:cxn>
              <a:cxn ang="10800000">
                <a:pos x="wd2" y="hd2"/>
              </a:cxn>
              <a:cxn ang="16200000">
                <a:pos x="wd2" y="hd2"/>
              </a:cxn>
            </a:cxnLst>
            <a:rect l="0" t="0" r="r" b="b"/>
            <a:pathLst>
              <a:path w="21600" h="17726" extrusionOk="0">
                <a:moveTo>
                  <a:pt x="0" y="3833"/>
                </a:moveTo>
                <a:lnTo>
                  <a:pt x="0" y="3833"/>
                </a:lnTo>
                <a:cubicBezTo>
                  <a:pt x="7417" y="-3874"/>
                  <a:pt x="16998" y="406"/>
                  <a:pt x="21399" y="13392"/>
                </a:cubicBezTo>
                <a:cubicBezTo>
                  <a:pt x="21468" y="13594"/>
                  <a:pt x="21535" y="13797"/>
                  <a:pt x="21600" y="14001"/>
                </a:cubicBezTo>
                <a:lnTo>
                  <a:pt x="17796" y="17726"/>
                </a:lnTo>
                <a:lnTo>
                  <a:pt x="17796" y="17726"/>
                </a:lnTo>
                <a:cubicBezTo>
                  <a:pt x="14782" y="8159"/>
                  <a:pt x="7939" y="4712"/>
                  <a:pt x="2512" y="10025"/>
                </a:cubicBezTo>
                <a:cubicBezTo>
                  <a:pt x="2409" y="10126"/>
                  <a:pt x="2306" y="10231"/>
                  <a:pt x="2205" y="10338"/>
                </a:cubicBezTo>
                <a:close/>
              </a:path>
            </a:pathLst>
          </a:custGeom>
          <a:solidFill>
            <a:schemeClr val="accent2">
              <a:lumMod val="20000"/>
              <a:lumOff val="80000"/>
              <a:alpha val="19908"/>
            </a:schemeClr>
          </a:solidFill>
          <a:ln w="12700">
            <a:miter lim="400000"/>
          </a:ln>
          <a:effectLst>
            <a:reflection stA="50000" endPos="40000" dir="5400000" sy="-100000" algn="bl" rotWithShape="0"/>
          </a:effectLst>
        </p:spPr>
        <p:txBody>
          <a:bodyPr lIns="45719" rIns="45719" anchor="ctr"/>
          <a:lstStyle/>
          <a:p>
            <a:pPr defTabSz="825500">
              <a:defRPr sz="1800">
                <a:solidFill>
                  <a:srgbClr val="FFFFFF"/>
                </a:solidFill>
                <a:latin typeface="Helvetica"/>
                <a:ea typeface="Helvetica"/>
                <a:cs typeface="Helvetica"/>
                <a:sym typeface="Helvetica"/>
              </a:defRPr>
            </a:pPr>
            <a:endParaRPr/>
          </a:p>
        </p:txBody>
      </p:sp>
      <p:sp>
        <p:nvSpPr>
          <p:cNvPr id="22" name="Espace réservé du texte 21">
            <a:extLst>
              <a:ext uri="{FF2B5EF4-FFF2-40B4-BE49-F238E27FC236}">
                <a16:creationId xmlns:a16="http://schemas.microsoft.com/office/drawing/2014/main" id="{D99EC509-7022-4618-93A9-07D41B28F73D}"/>
              </a:ext>
            </a:extLst>
          </p:cNvPr>
          <p:cNvSpPr>
            <a:spLocks noGrp="1"/>
          </p:cNvSpPr>
          <p:nvPr>
            <p:ph type="body" sz="quarter" idx="13" hasCustomPrompt="1"/>
          </p:nvPr>
        </p:nvSpPr>
        <p:spPr>
          <a:xfrm>
            <a:off x="838200" y="2093913"/>
            <a:ext cx="4665663" cy="3378200"/>
          </a:xfrm>
        </p:spPr>
        <p:txBody>
          <a:bodyPr>
            <a:normAutofit/>
          </a:bodyPr>
          <a:lstStyle>
            <a:lvl1pPr marL="0" indent="0">
              <a:lnSpc>
                <a:spcPct val="130000"/>
              </a:lnSpc>
              <a:spcBef>
                <a:spcPts val="0"/>
              </a:spcBef>
              <a:buNone/>
              <a:defRPr lang="fr-FR" sz="1500" b="0" i="0" smtClean="0">
                <a:solidFill>
                  <a:srgbClr val="000000"/>
                </a:solidFill>
                <a:effectLst/>
              </a:defRPr>
            </a:lvl1pPr>
            <a:lvl2pPr>
              <a:defRPr sz="1500"/>
            </a:lvl2pPr>
            <a:lvl3pPr>
              <a:defRPr sz="1500"/>
            </a:lvl3pPr>
            <a:lvl4pPr>
              <a:defRPr sz="1500"/>
            </a:lvl4pPr>
            <a:lvl5pPr>
              <a:defRPr sz="1500"/>
            </a:lvl5pPr>
          </a:lstStyle>
          <a:p>
            <a:pPr lvl="0"/>
            <a:r>
              <a:rPr lang="fr-FR" sz="1500" b="0" i="0" dirty="0">
                <a:solidFill>
                  <a:srgbClr val="000000"/>
                </a:solidFill>
                <a:effectLst/>
                <a:latin typeface="+mj-lt"/>
              </a:rPr>
              <a:t>Lorem ipsum </a:t>
            </a:r>
            <a:r>
              <a:rPr lang="fr-FR" sz="1500" b="0" i="0" dirty="0" err="1">
                <a:solidFill>
                  <a:srgbClr val="000000"/>
                </a:solidFill>
                <a:effectLst/>
                <a:latin typeface="+mj-lt"/>
              </a:rPr>
              <a:t>dolor</a:t>
            </a:r>
            <a:r>
              <a:rPr lang="fr-FR" sz="1500" b="0" i="0" dirty="0">
                <a:solidFill>
                  <a:srgbClr val="000000"/>
                </a:solidFill>
                <a:effectLst/>
                <a:latin typeface="+mj-lt"/>
              </a:rPr>
              <a:t> </a:t>
            </a:r>
            <a:r>
              <a:rPr lang="fr-FR" sz="1500" b="0" i="0" dirty="0" err="1">
                <a:solidFill>
                  <a:srgbClr val="000000"/>
                </a:solidFill>
                <a:effectLst/>
                <a:latin typeface="+mj-lt"/>
              </a:rPr>
              <a:t>sit</a:t>
            </a:r>
            <a:r>
              <a:rPr lang="fr-FR" sz="1500" b="0" i="0" dirty="0">
                <a:solidFill>
                  <a:srgbClr val="000000"/>
                </a:solidFill>
                <a:effectLst/>
                <a:latin typeface="+mj-lt"/>
              </a:rPr>
              <a:t> </a:t>
            </a:r>
            <a:r>
              <a:rPr lang="fr-FR" sz="1500" b="0" i="0" dirty="0" err="1">
                <a:solidFill>
                  <a:srgbClr val="000000"/>
                </a:solidFill>
                <a:effectLst/>
                <a:latin typeface="+mj-lt"/>
              </a:rPr>
              <a:t>amet</a:t>
            </a:r>
            <a:r>
              <a:rPr lang="fr-FR" sz="1500" b="0" i="0" dirty="0">
                <a:solidFill>
                  <a:srgbClr val="000000"/>
                </a:solidFill>
                <a:effectLst/>
                <a:latin typeface="+mj-lt"/>
              </a:rPr>
              <a:t>, </a:t>
            </a:r>
            <a:r>
              <a:rPr lang="fr-FR" sz="1500" b="0" i="0" dirty="0" err="1">
                <a:solidFill>
                  <a:srgbClr val="000000"/>
                </a:solidFill>
                <a:effectLst/>
                <a:latin typeface="+mj-lt"/>
              </a:rPr>
              <a:t>consectetur</a:t>
            </a:r>
            <a:r>
              <a:rPr lang="fr-FR" sz="1500" b="0" i="0" dirty="0">
                <a:solidFill>
                  <a:srgbClr val="000000"/>
                </a:solidFill>
                <a:effectLst/>
                <a:latin typeface="+mj-lt"/>
              </a:rPr>
              <a:t> </a:t>
            </a:r>
            <a:r>
              <a:rPr lang="fr-FR" sz="1500" b="0" i="0" dirty="0" err="1">
                <a:solidFill>
                  <a:srgbClr val="000000"/>
                </a:solidFill>
                <a:effectLst/>
                <a:latin typeface="+mj-lt"/>
              </a:rPr>
              <a:t>adipiscing</a:t>
            </a:r>
            <a:r>
              <a:rPr lang="fr-FR" sz="1500" b="0" i="0" dirty="0">
                <a:solidFill>
                  <a:srgbClr val="000000"/>
                </a:solidFill>
                <a:effectLst/>
                <a:latin typeface="+mj-lt"/>
              </a:rPr>
              <a:t> </a:t>
            </a:r>
            <a:r>
              <a:rPr lang="fr-FR" sz="1500" b="0" i="0" dirty="0" err="1">
                <a:solidFill>
                  <a:srgbClr val="000000"/>
                </a:solidFill>
                <a:effectLst/>
                <a:latin typeface="+mj-lt"/>
              </a:rPr>
              <a:t>elit</a:t>
            </a:r>
            <a:r>
              <a:rPr lang="fr-FR" sz="1500" b="0" i="0" dirty="0">
                <a:solidFill>
                  <a:srgbClr val="000000"/>
                </a:solidFill>
                <a:effectLst/>
                <a:latin typeface="+mj-lt"/>
              </a:rPr>
              <a:t>. Cras </a:t>
            </a:r>
            <a:r>
              <a:rPr lang="fr-FR" sz="1500" b="0" i="0" dirty="0" err="1">
                <a:solidFill>
                  <a:srgbClr val="000000"/>
                </a:solidFill>
                <a:effectLst/>
                <a:latin typeface="+mj-lt"/>
              </a:rPr>
              <a:t>lorem</a:t>
            </a:r>
            <a:r>
              <a:rPr lang="fr-FR" sz="1500" b="0" i="0" dirty="0">
                <a:solidFill>
                  <a:srgbClr val="000000"/>
                </a:solidFill>
                <a:effectLst/>
                <a:latin typeface="+mj-lt"/>
              </a:rPr>
              <a:t> </a:t>
            </a:r>
            <a:r>
              <a:rPr lang="fr-FR" sz="1500" b="0" i="0" dirty="0" err="1">
                <a:solidFill>
                  <a:srgbClr val="000000"/>
                </a:solidFill>
                <a:effectLst/>
                <a:latin typeface="+mj-lt"/>
              </a:rPr>
              <a:t>urna</a:t>
            </a:r>
            <a:r>
              <a:rPr lang="fr-FR" sz="1500" b="0" i="0" dirty="0">
                <a:solidFill>
                  <a:srgbClr val="000000"/>
                </a:solidFill>
                <a:effectLst/>
                <a:latin typeface="+mj-lt"/>
              </a:rPr>
              <a:t>, </a:t>
            </a:r>
            <a:r>
              <a:rPr lang="fr-FR" sz="1500" b="0" i="0" dirty="0" err="1">
                <a:solidFill>
                  <a:srgbClr val="000000"/>
                </a:solidFill>
                <a:effectLst/>
                <a:latin typeface="+mj-lt"/>
              </a:rPr>
              <a:t>pharetra</a:t>
            </a:r>
            <a:r>
              <a:rPr lang="fr-FR" sz="1500" b="0" i="0" dirty="0">
                <a:solidFill>
                  <a:srgbClr val="000000"/>
                </a:solidFill>
                <a:effectLst/>
                <a:latin typeface="+mj-lt"/>
              </a:rPr>
              <a:t> </a:t>
            </a:r>
            <a:r>
              <a:rPr lang="fr-FR" sz="1500" b="0" i="0" dirty="0" err="1">
                <a:solidFill>
                  <a:srgbClr val="000000"/>
                </a:solidFill>
                <a:effectLst/>
                <a:latin typeface="+mj-lt"/>
              </a:rPr>
              <a:t>sed</a:t>
            </a:r>
            <a:r>
              <a:rPr lang="fr-FR" sz="1500" b="0" i="0" dirty="0">
                <a:solidFill>
                  <a:srgbClr val="000000"/>
                </a:solidFill>
                <a:effectLst/>
                <a:latin typeface="+mj-lt"/>
              </a:rPr>
              <a:t> </a:t>
            </a:r>
            <a:r>
              <a:rPr lang="fr-FR" sz="1500" b="0" i="0" dirty="0" err="1">
                <a:solidFill>
                  <a:srgbClr val="000000"/>
                </a:solidFill>
                <a:effectLst/>
                <a:latin typeface="+mj-lt"/>
              </a:rPr>
              <a:t>porttitor</a:t>
            </a:r>
            <a:r>
              <a:rPr lang="fr-FR" sz="1500" b="0" i="0" dirty="0">
                <a:solidFill>
                  <a:srgbClr val="000000"/>
                </a:solidFill>
                <a:effectLst/>
                <a:latin typeface="+mj-lt"/>
              </a:rPr>
              <a:t> a, </a:t>
            </a:r>
            <a:r>
              <a:rPr lang="fr-FR" sz="1500" b="0" i="0" dirty="0" err="1">
                <a:solidFill>
                  <a:srgbClr val="000000"/>
                </a:solidFill>
                <a:effectLst/>
                <a:latin typeface="+mj-lt"/>
              </a:rPr>
              <a:t>malesuada</a:t>
            </a:r>
            <a:r>
              <a:rPr lang="fr-FR" sz="1500" b="0" i="0" dirty="0">
                <a:solidFill>
                  <a:srgbClr val="000000"/>
                </a:solidFill>
                <a:effectLst/>
                <a:latin typeface="+mj-lt"/>
              </a:rPr>
              <a:t> </a:t>
            </a:r>
            <a:r>
              <a:rPr lang="fr-FR" sz="1500" b="0" i="0" dirty="0" err="1">
                <a:solidFill>
                  <a:srgbClr val="000000"/>
                </a:solidFill>
                <a:effectLst/>
                <a:latin typeface="+mj-lt"/>
              </a:rPr>
              <a:t>ac</a:t>
            </a:r>
            <a:r>
              <a:rPr lang="fr-FR" sz="1500" b="0" i="0" dirty="0">
                <a:solidFill>
                  <a:srgbClr val="000000"/>
                </a:solidFill>
                <a:effectLst/>
                <a:latin typeface="+mj-lt"/>
              </a:rPr>
              <a:t> nunc. Sed vitae pulvinar sem. Sed </a:t>
            </a:r>
            <a:r>
              <a:rPr lang="fr-FR" sz="1500" b="0" i="0" dirty="0" err="1">
                <a:solidFill>
                  <a:srgbClr val="000000"/>
                </a:solidFill>
                <a:effectLst/>
                <a:latin typeface="+mj-lt"/>
              </a:rPr>
              <a:t>luctus</a:t>
            </a:r>
            <a:r>
              <a:rPr lang="fr-FR" sz="1500" b="0" i="0" dirty="0">
                <a:solidFill>
                  <a:srgbClr val="000000"/>
                </a:solidFill>
                <a:effectLst/>
                <a:latin typeface="+mj-lt"/>
              </a:rPr>
              <a:t> </a:t>
            </a:r>
            <a:r>
              <a:rPr lang="fr-FR" sz="1500" b="0" i="0" dirty="0" err="1">
                <a:solidFill>
                  <a:srgbClr val="000000"/>
                </a:solidFill>
                <a:effectLst/>
                <a:latin typeface="+mj-lt"/>
              </a:rPr>
              <a:t>turpis</a:t>
            </a:r>
            <a:r>
              <a:rPr lang="fr-FR" sz="1500" b="0" i="0" dirty="0">
                <a:solidFill>
                  <a:srgbClr val="000000"/>
                </a:solidFill>
                <a:effectLst/>
                <a:latin typeface="+mj-lt"/>
              </a:rPr>
              <a:t> et mi </a:t>
            </a:r>
            <a:r>
              <a:rPr lang="fr-FR" sz="1500" b="0" i="0" dirty="0" err="1">
                <a:solidFill>
                  <a:srgbClr val="000000"/>
                </a:solidFill>
                <a:effectLst/>
                <a:latin typeface="+mj-lt"/>
              </a:rPr>
              <a:t>lobortis</a:t>
            </a:r>
            <a:r>
              <a:rPr lang="fr-FR" sz="1500" b="0" i="0" dirty="0">
                <a:solidFill>
                  <a:srgbClr val="000000"/>
                </a:solidFill>
                <a:effectLst/>
                <a:latin typeface="+mj-lt"/>
              </a:rPr>
              <a:t> </a:t>
            </a:r>
            <a:r>
              <a:rPr lang="fr-FR" sz="1500" b="0" i="0" dirty="0" err="1">
                <a:solidFill>
                  <a:srgbClr val="000000"/>
                </a:solidFill>
                <a:effectLst/>
                <a:latin typeface="+mj-lt"/>
              </a:rPr>
              <a:t>blandit</a:t>
            </a:r>
            <a:r>
              <a:rPr lang="fr-FR" sz="1500" b="0" i="0" dirty="0">
                <a:solidFill>
                  <a:srgbClr val="000000"/>
                </a:solidFill>
                <a:effectLst/>
                <a:latin typeface="+mj-lt"/>
              </a:rPr>
              <a:t>. Suspendisse pretium non </a:t>
            </a:r>
            <a:r>
              <a:rPr lang="fr-FR" sz="1500" b="0" i="0" dirty="0" err="1">
                <a:solidFill>
                  <a:srgbClr val="000000"/>
                </a:solidFill>
                <a:effectLst/>
                <a:latin typeface="+mj-lt"/>
              </a:rPr>
              <a:t>tortor</a:t>
            </a:r>
            <a:r>
              <a:rPr lang="fr-FR" sz="1500" b="0" i="0" dirty="0">
                <a:solidFill>
                  <a:srgbClr val="000000"/>
                </a:solidFill>
                <a:effectLst/>
                <a:latin typeface="+mj-lt"/>
              </a:rPr>
              <a:t> nec </a:t>
            </a:r>
            <a:r>
              <a:rPr lang="fr-FR" sz="1500" b="0" i="0" dirty="0" err="1">
                <a:solidFill>
                  <a:srgbClr val="000000"/>
                </a:solidFill>
                <a:effectLst/>
                <a:latin typeface="+mj-lt"/>
              </a:rPr>
              <a:t>vulputate</a:t>
            </a:r>
            <a:r>
              <a:rPr lang="fr-FR" sz="1500" b="0" i="0" dirty="0">
                <a:solidFill>
                  <a:srgbClr val="000000"/>
                </a:solidFill>
                <a:effectLst/>
                <a:latin typeface="+mj-lt"/>
              </a:rPr>
              <a:t>. Integer </a:t>
            </a:r>
            <a:r>
              <a:rPr lang="fr-FR" sz="1500" b="0" i="0" dirty="0" err="1">
                <a:solidFill>
                  <a:srgbClr val="000000"/>
                </a:solidFill>
                <a:effectLst/>
                <a:latin typeface="+mj-lt"/>
              </a:rPr>
              <a:t>condimentum</a:t>
            </a:r>
            <a:r>
              <a:rPr lang="fr-FR" sz="1500" b="0" i="0" dirty="0">
                <a:solidFill>
                  <a:srgbClr val="000000"/>
                </a:solidFill>
                <a:effectLst/>
                <a:latin typeface="+mj-lt"/>
              </a:rPr>
              <a:t> </a:t>
            </a:r>
            <a:r>
              <a:rPr lang="fr-FR" sz="1500" b="0" i="0" dirty="0" err="1">
                <a:solidFill>
                  <a:srgbClr val="000000"/>
                </a:solidFill>
                <a:effectLst/>
                <a:latin typeface="+mj-lt"/>
              </a:rPr>
              <a:t>maximus</a:t>
            </a:r>
            <a:r>
              <a:rPr lang="fr-FR" sz="1500" b="0" i="0" dirty="0">
                <a:solidFill>
                  <a:srgbClr val="000000"/>
                </a:solidFill>
                <a:effectLst/>
                <a:latin typeface="+mj-lt"/>
              </a:rPr>
              <a:t> mi. </a:t>
            </a:r>
            <a:r>
              <a:rPr lang="fr-FR" sz="1500" b="0" i="0" dirty="0" err="1">
                <a:solidFill>
                  <a:srgbClr val="000000"/>
                </a:solidFill>
                <a:effectLst/>
                <a:latin typeface="+mj-lt"/>
              </a:rPr>
              <a:t>Mauris</a:t>
            </a:r>
            <a:r>
              <a:rPr lang="fr-FR" sz="1500" b="0" i="0" dirty="0">
                <a:solidFill>
                  <a:srgbClr val="000000"/>
                </a:solidFill>
                <a:effectLst/>
                <a:latin typeface="+mj-lt"/>
              </a:rPr>
              <a:t> vitae erat at </a:t>
            </a:r>
            <a:r>
              <a:rPr lang="fr-FR" sz="1500" b="0" i="0" dirty="0" err="1">
                <a:solidFill>
                  <a:srgbClr val="000000"/>
                </a:solidFill>
                <a:effectLst/>
                <a:latin typeface="+mj-lt"/>
              </a:rPr>
              <a:t>nulla</a:t>
            </a:r>
            <a:r>
              <a:rPr lang="fr-FR" sz="1500" b="0" i="0" dirty="0">
                <a:solidFill>
                  <a:srgbClr val="000000"/>
                </a:solidFill>
                <a:effectLst/>
                <a:latin typeface="+mj-lt"/>
              </a:rPr>
              <a:t> </a:t>
            </a:r>
            <a:r>
              <a:rPr lang="fr-FR" sz="1500" b="0" i="0" dirty="0" err="1">
                <a:solidFill>
                  <a:srgbClr val="000000"/>
                </a:solidFill>
                <a:effectLst/>
                <a:latin typeface="+mj-lt"/>
              </a:rPr>
              <a:t>varius</a:t>
            </a:r>
            <a:r>
              <a:rPr lang="fr-FR" sz="1500" b="0" i="0" dirty="0">
                <a:solidFill>
                  <a:srgbClr val="000000"/>
                </a:solidFill>
                <a:effectLst/>
                <a:latin typeface="+mj-lt"/>
              </a:rPr>
              <a:t> </a:t>
            </a:r>
            <a:r>
              <a:rPr lang="fr-FR" sz="1500" b="0" i="0" dirty="0" err="1">
                <a:solidFill>
                  <a:srgbClr val="000000"/>
                </a:solidFill>
                <a:effectLst/>
                <a:latin typeface="+mj-lt"/>
              </a:rPr>
              <a:t>egestas</a:t>
            </a:r>
            <a:r>
              <a:rPr lang="fr-FR" sz="1500" b="0" i="0" dirty="0">
                <a:solidFill>
                  <a:srgbClr val="000000"/>
                </a:solidFill>
                <a:effectLst/>
                <a:latin typeface="+mj-lt"/>
              </a:rPr>
              <a:t>. </a:t>
            </a:r>
            <a:r>
              <a:rPr lang="fr-FR" sz="1500" b="0" i="0" dirty="0" err="1">
                <a:solidFill>
                  <a:srgbClr val="000000"/>
                </a:solidFill>
                <a:effectLst/>
                <a:latin typeface="+mj-lt"/>
              </a:rPr>
              <a:t>Aenean</a:t>
            </a:r>
            <a:r>
              <a:rPr lang="fr-FR" sz="1500" b="0" i="0" dirty="0">
                <a:solidFill>
                  <a:srgbClr val="000000"/>
                </a:solidFill>
                <a:effectLst/>
                <a:latin typeface="+mj-lt"/>
              </a:rPr>
              <a:t> </a:t>
            </a:r>
            <a:r>
              <a:rPr lang="fr-FR" sz="1500" b="0" i="0" dirty="0" err="1">
                <a:solidFill>
                  <a:srgbClr val="000000"/>
                </a:solidFill>
                <a:effectLst/>
                <a:latin typeface="+mj-lt"/>
              </a:rPr>
              <a:t>tempus</a:t>
            </a:r>
            <a:r>
              <a:rPr lang="fr-FR" sz="1500" b="0" i="0" dirty="0">
                <a:solidFill>
                  <a:srgbClr val="000000"/>
                </a:solidFill>
                <a:effectLst/>
                <a:latin typeface="+mj-lt"/>
              </a:rPr>
              <a:t> ex </a:t>
            </a:r>
            <a:r>
              <a:rPr lang="fr-FR" sz="1500" b="0" i="0" dirty="0" err="1">
                <a:solidFill>
                  <a:srgbClr val="000000"/>
                </a:solidFill>
                <a:effectLst/>
                <a:latin typeface="+mj-lt"/>
              </a:rPr>
              <a:t>enim</a:t>
            </a:r>
            <a:r>
              <a:rPr lang="fr-FR" sz="1500" b="0" i="0" dirty="0">
                <a:solidFill>
                  <a:srgbClr val="000000"/>
                </a:solidFill>
                <a:effectLst/>
                <a:latin typeface="+mj-lt"/>
              </a:rPr>
              <a:t>, </a:t>
            </a:r>
            <a:r>
              <a:rPr lang="fr-FR" sz="1500" b="0" i="0" dirty="0" err="1">
                <a:solidFill>
                  <a:srgbClr val="000000"/>
                </a:solidFill>
                <a:effectLst/>
                <a:latin typeface="+mj-lt"/>
              </a:rPr>
              <a:t>ac</a:t>
            </a:r>
            <a:r>
              <a:rPr lang="fr-FR" sz="1500" b="0" i="0" dirty="0">
                <a:solidFill>
                  <a:srgbClr val="000000"/>
                </a:solidFill>
                <a:effectLst/>
                <a:latin typeface="+mj-lt"/>
              </a:rPr>
              <a:t> cursus </a:t>
            </a:r>
            <a:r>
              <a:rPr lang="fr-FR" sz="1500" b="0" i="0" dirty="0" err="1">
                <a:solidFill>
                  <a:srgbClr val="000000"/>
                </a:solidFill>
                <a:effectLst/>
                <a:latin typeface="+mj-lt"/>
              </a:rPr>
              <a:t>arcu</a:t>
            </a:r>
            <a:r>
              <a:rPr lang="fr-FR" sz="1500" b="0" i="0" dirty="0">
                <a:solidFill>
                  <a:srgbClr val="000000"/>
                </a:solidFill>
                <a:effectLst/>
                <a:latin typeface="+mj-lt"/>
              </a:rPr>
              <a:t> </a:t>
            </a:r>
            <a:r>
              <a:rPr lang="fr-FR" sz="1500" b="0" i="0" dirty="0" err="1">
                <a:solidFill>
                  <a:srgbClr val="000000"/>
                </a:solidFill>
                <a:effectLst/>
                <a:latin typeface="+mj-lt"/>
              </a:rPr>
              <a:t>aliquam</a:t>
            </a:r>
            <a:r>
              <a:rPr lang="fr-FR" sz="1500" b="0" i="0" dirty="0">
                <a:solidFill>
                  <a:srgbClr val="000000"/>
                </a:solidFill>
                <a:effectLst/>
                <a:latin typeface="+mj-lt"/>
              </a:rPr>
              <a:t> in. </a:t>
            </a:r>
            <a:r>
              <a:rPr lang="fr-FR" sz="1500" b="0" i="0" dirty="0" err="1">
                <a:solidFill>
                  <a:srgbClr val="000000"/>
                </a:solidFill>
                <a:effectLst/>
                <a:latin typeface="+mj-lt"/>
              </a:rPr>
              <a:t>Aliquam</a:t>
            </a:r>
            <a:r>
              <a:rPr lang="fr-FR" sz="1500" b="0" i="0" dirty="0">
                <a:solidFill>
                  <a:srgbClr val="000000"/>
                </a:solidFill>
                <a:effectLst/>
                <a:latin typeface="+mj-lt"/>
              </a:rPr>
              <a:t> vitae </a:t>
            </a:r>
            <a:r>
              <a:rPr lang="fr-FR" sz="1500" b="0" i="0" dirty="0" err="1">
                <a:solidFill>
                  <a:srgbClr val="000000"/>
                </a:solidFill>
                <a:effectLst/>
                <a:latin typeface="+mj-lt"/>
              </a:rPr>
              <a:t>convallis</a:t>
            </a:r>
            <a:r>
              <a:rPr lang="fr-FR" sz="1500" b="0" i="0" dirty="0">
                <a:solidFill>
                  <a:srgbClr val="000000"/>
                </a:solidFill>
                <a:effectLst/>
                <a:latin typeface="+mj-lt"/>
              </a:rPr>
              <a:t> nunc. Lorem ipsum </a:t>
            </a:r>
            <a:r>
              <a:rPr lang="fr-FR" sz="1500" b="0" i="0" dirty="0" err="1">
                <a:solidFill>
                  <a:srgbClr val="000000"/>
                </a:solidFill>
                <a:effectLst/>
                <a:latin typeface="+mj-lt"/>
              </a:rPr>
              <a:t>dolor</a:t>
            </a:r>
            <a:r>
              <a:rPr lang="fr-FR" sz="1500" b="0" i="0" dirty="0">
                <a:solidFill>
                  <a:srgbClr val="000000"/>
                </a:solidFill>
                <a:effectLst/>
                <a:latin typeface="+mj-lt"/>
              </a:rPr>
              <a:t> </a:t>
            </a:r>
            <a:r>
              <a:rPr lang="fr-FR" sz="1500" b="0" i="0" dirty="0" err="1">
                <a:solidFill>
                  <a:srgbClr val="000000"/>
                </a:solidFill>
                <a:effectLst/>
                <a:latin typeface="+mj-lt"/>
              </a:rPr>
              <a:t>sit</a:t>
            </a:r>
            <a:r>
              <a:rPr lang="fr-FR" sz="1500" b="0" i="0" dirty="0">
                <a:solidFill>
                  <a:srgbClr val="000000"/>
                </a:solidFill>
                <a:effectLst/>
                <a:latin typeface="+mj-lt"/>
              </a:rPr>
              <a:t> </a:t>
            </a:r>
            <a:r>
              <a:rPr lang="fr-FR" sz="1500" b="0" i="0" dirty="0" err="1">
                <a:solidFill>
                  <a:srgbClr val="000000"/>
                </a:solidFill>
                <a:effectLst/>
                <a:latin typeface="+mj-lt"/>
              </a:rPr>
              <a:t>amet</a:t>
            </a:r>
            <a:r>
              <a:rPr lang="fr-FR" sz="1500" b="0" i="0" dirty="0">
                <a:solidFill>
                  <a:srgbClr val="000000"/>
                </a:solidFill>
                <a:effectLst/>
                <a:latin typeface="+mj-lt"/>
              </a:rPr>
              <a:t>, </a:t>
            </a:r>
            <a:r>
              <a:rPr lang="fr-FR" sz="1500" b="0" i="0" dirty="0" err="1">
                <a:solidFill>
                  <a:srgbClr val="000000"/>
                </a:solidFill>
                <a:effectLst/>
                <a:latin typeface="+mj-lt"/>
              </a:rPr>
              <a:t>consectetur</a:t>
            </a:r>
            <a:r>
              <a:rPr lang="fr-FR" sz="1500" b="0" i="0" dirty="0">
                <a:solidFill>
                  <a:srgbClr val="000000"/>
                </a:solidFill>
                <a:effectLst/>
                <a:latin typeface="+mj-lt"/>
              </a:rPr>
              <a:t> </a:t>
            </a:r>
            <a:r>
              <a:rPr lang="fr-FR" sz="1500" b="0" i="0" dirty="0" err="1">
                <a:solidFill>
                  <a:srgbClr val="000000"/>
                </a:solidFill>
                <a:effectLst/>
                <a:latin typeface="+mj-lt"/>
              </a:rPr>
              <a:t>adipiscing</a:t>
            </a:r>
            <a:r>
              <a:rPr lang="fr-FR" sz="1500" b="0" i="0" dirty="0">
                <a:solidFill>
                  <a:srgbClr val="000000"/>
                </a:solidFill>
                <a:effectLst/>
                <a:latin typeface="+mj-lt"/>
              </a:rPr>
              <a:t> </a:t>
            </a:r>
            <a:r>
              <a:rPr lang="fr-FR" sz="1500" b="0" i="0" dirty="0" err="1">
                <a:solidFill>
                  <a:srgbClr val="000000"/>
                </a:solidFill>
                <a:effectLst/>
                <a:latin typeface="+mj-lt"/>
              </a:rPr>
              <a:t>elit</a:t>
            </a:r>
            <a:endParaRPr lang="fr-FR" dirty="0"/>
          </a:p>
        </p:txBody>
      </p:sp>
      <p:sp>
        <p:nvSpPr>
          <p:cNvPr id="24" name="Espace réservé pour une image  23">
            <a:extLst>
              <a:ext uri="{FF2B5EF4-FFF2-40B4-BE49-F238E27FC236}">
                <a16:creationId xmlns:a16="http://schemas.microsoft.com/office/drawing/2014/main" id="{4A21C6A8-883C-4528-995C-6556B810D989}"/>
              </a:ext>
            </a:extLst>
          </p:cNvPr>
          <p:cNvSpPr>
            <a:spLocks noGrp="1"/>
          </p:cNvSpPr>
          <p:nvPr>
            <p:ph type="pic" sz="quarter" idx="14"/>
          </p:nvPr>
        </p:nvSpPr>
        <p:spPr>
          <a:xfrm>
            <a:off x="6026150" y="3429000"/>
            <a:ext cx="5329238" cy="2519363"/>
          </a:xfrm>
        </p:spPr>
        <p:txBody>
          <a:bodyPr/>
          <a:lstStyle/>
          <a:p>
            <a:r>
              <a:rPr lang="fr-FR"/>
              <a:t>Cliquez sur l'icône pour ajouter une image</a:t>
            </a:r>
          </a:p>
        </p:txBody>
      </p:sp>
      <p:pic>
        <p:nvPicPr>
          <p:cNvPr id="25" name="Image 24">
            <a:extLst>
              <a:ext uri="{FF2B5EF4-FFF2-40B4-BE49-F238E27FC236}">
                <a16:creationId xmlns:a16="http://schemas.microsoft.com/office/drawing/2014/main" id="{D691A43D-2D6A-4AA1-A1A7-8FC00462C138}"/>
              </a:ext>
            </a:extLst>
          </p:cNvPr>
          <p:cNvPicPr>
            <a:picLocks noChangeAspect="1"/>
          </p:cNvPicPr>
          <p:nvPr/>
        </p:nvPicPr>
        <p:blipFill>
          <a:blip r:embed="rId2"/>
          <a:stretch>
            <a:fillRect/>
          </a:stretch>
        </p:blipFill>
        <p:spPr>
          <a:xfrm>
            <a:off x="200586" y="6427695"/>
            <a:ext cx="11807644" cy="341014"/>
          </a:xfrm>
          <a:prstGeom prst="rect">
            <a:avLst/>
          </a:prstGeom>
        </p:spPr>
      </p:pic>
    </p:spTree>
    <p:extLst>
      <p:ext uri="{BB962C8B-B14F-4D97-AF65-F5344CB8AC3E}">
        <p14:creationId xmlns:p14="http://schemas.microsoft.com/office/powerpoint/2010/main" val="4260592346"/>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8CCD4-0792-C855-9B13-0EB23B844857}"/>
              </a:ext>
            </a:extLst>
          </p:cNvPr>
          <p:cNvSpPr>
            <a:spLocks noGrp="1"/>
          </p:cNvSpPr>
          <p:nvPr>
            <p:ph type="title"/>
          </p:nvPr>
        </p:nvSpPr>
        <p:spPr/>
        <p:txBody>
          <a:bodyPr>
            <a:normAutofit/>
          </a:bodyPr>
          <a:lstStyle>
            <a:lvl1pPr>
              <a:defRPr sz="3600" b="1" i="1"/>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328EFDF8-BAA1-C867-27FB-AA9948D7FBE3}"/>
              </a:ext>
            </a:extLst>
          </p:cNvPr>
          <p:cNvSpPr>
            <a:spLocks noGrp="1"/>
          </p:cNvSpPr>
          <p:nvPr>
            <p:ph idx="1"/>
          </p:nvPr>
        </p:nvSpPr>
        <p:spPr/>
        <p:txBody>
          <a:bodyPr/>
          <a:lstStyle>
            <a:lvl1pPr>
              <a:defRPr sz="1500"/>
            </a:lvl1pPr>
          </a:lstStyle>
          <a:p>
            <a:pPr lvl="0"/>
            <a:r>
              <a:rPr lang="fr-FR"/>
              <a:t>Modifier les styles du texte du masque</a:t>
            </a:r>
          </a:p>
          <a:p>
            <a:pPr lvl="1"/>
            <a:r>
              <a:rPr lang="fr-FR"/>
              <a:t>Deuxième niveau</a:t>
            </a:r>
          </a:p>
        </p:txBody>
      </p:sp>
      <p:sp>
        <p:nvSpPr>
          <p:cNvPr id="4" name="Espace réservé de la date 3">
            <a:extLst>
              <a:ext uri="{FF2B5EF4-FFF2-40B4-BE49-F238E27FC236}">
                <a16:creationId xmlns:a16="http://schemas.microsoft.com/office/drawing/2014/main" id="{BAB4AA99-6885-B789-CADE-790C743E2B6C}"/>
              </a:ext>
            </a:extLst>
          </p:cNvPr>
          <p:cNvSpPr>
            <a:spLocks noGrp="1"/>
          </p:cNvSpPr>
          <p:nvPr>
            <p:ph type="dt" sz="half" idx="10"/>
          </p:nvPr>
        </p:nvSpPr>
        <p:spPr/>
        <p:txBody>
          <a:bodyPr/>
          <a:lstStyle/>
          <a:p>
            <a:fld id="{12C956CA-050A-5C44-8C9E-CD8B3931E76C}" type="datetimeFigureOut">
              <a:rPr lang="fr-FR" smtClean="0"/>
              <a:t>16/01/2026</a:t>
            </a:fld>
            <a:endParaRPr lang="fr-FR"/>
          </a:p>
        </p:txBody>
      </p:sp>
      <p:sp>
        <p:nvSpPr>
          <p:cNvPr id="5" name="Espace réservé du pied de page 4">
            <a:extLst>
              <a:ext uri="{FF2B5EF4-FFF2-40B4-BE49-F238E27FC236}">
                <a16:creationId xmlns:a16="http://schemas.microsoft.com/office/drawing/2014/main" id="{67854657-C9A8-6CE2-21A6-4EED8255A1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4B33A1-B11C-7D0C-3C74-866047A99A64}"/>
              </a:ext>
            </a:extLst>
          </p:cNvPr>
          <p:cNvSpPr>
            <a:spLocks noGrp="1"/>
          </p:cNvSpPr>
          <p:nvPr>
            <p:ph type="sldNum" sz="quarter" idx="12"/>
          </p:nvPr>
        </p:nvSpPr>
        <p:spPr/>
        <p:txBody>
          <a:bodyPr/>
          <a:lstStyle/>
          <a:p>
            <a:fld id="{D638ED03-55DC-0C49-BADF-976C063E3D58}" type="slidenum">
              <a:rPr lang="fr-FR" smtClean="0"/>
              <a:t>‹N°›</a:t>
            </a:fld>
            <a:endParaRPr lang="fr-FR"/>
          </a:p>
        </p:txBody>
      </p:sp>
      <p:sp>
        <p:nvSpPr>
          <p:cNvPr id="8" name="Cercle">
            <a:extLst>
              <a:ext uri="{FF2B5EF4-FFF2-40B4-BE49-F238E27FC236}">
                <a16:creationId xmlns:a16="http://schemas.microsoft.com/office/drawing/2014/main" id="{7FAAC695-791F-4A8A-BC71-5088FEE68864}"/>
              </a:ext>
            </a:extLst>
          </p:cNvPr>
          <p:cNvSpPr/>
          <p:nvPr/>
        </p:nvSpPr>
        <p:spPr>
          <a:xfrm>
            <a:off x="11210617" y="143201"/>
            <a:ext cx="199785" cy="199784"/>
          </a:xfrm>
          <a:prstGeom prst="ellipse">
            <a:avLst/>
          </a:prstGeom>
          <a:ln w="25400">
            <a:solidFill>
              <a:schemeClr val="accent4">
                <a:lumMod val="60000"/>
                <a:lumOff val="40000"/>
              </a:schemeClr>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9" name="Cercle">
            <a:extLst>
              <a:ext uri="{FF2B5EF4-FFF2-40B4-BE49-F238E27FC236}">
                <a16:creationId xmlns:a16="http://schemas.microsoft.com/office/drawing/2014/main" id="{9242CA20-F604-4467-B8A7-9E9853382F41}"/>
              </a:ext>
            </a:extLst>
          </p:cNvPr>
          <p:cNvSpPr/>
          <p:nvPr/>
        </p:nvSpPr>
        <p:spPr>
          <a:xfrm>
            <a:off x="22895118" y="5784438"/>
            <a:ext cx="2519751" cy="2519751"/>
          </a:xfrm>
          <a:prstGeom prst="ellipse">
            <a:avLst/>
          </a:prstGeom>
          <a:ln w="25400">
            <a:solidFill>
              <a:srgbClr val="005198"/>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0" name="Cercle">
            <a:extLst>
              <a:ext uri="{FF2B5EF4-FFF2-40B4-BE49-F238E27FC236}">
                <a16:creationId xmlns:a16="http://schemas.microsoft.com/office/drawing/2014/main" id="{8303BD11-1375-4E39-87C1-985402D1E0DA}"/>
              </a:ext>
            </a:extLst>
          </p:cNvPr>
          <p:cNvSpPr/>
          <p:nvPr/>
        </p:nvSpPr>
        <p:spPr>
          <a:xfrm>
            <a:off x="11560244" y="292516"/>
            <a:ext cx="394192" cy="394191"/>
          </a:xfrm>
          <a:prstGeom prst="ellipse">
            <a:avLst/>
          </a:prstGeom>
          <a:solidFill>
            <a:srgbClr val="097EC2"/>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1" name="Block Arc 3">
            <a:extLst>
              <a:ext uri="{FF2B5EF4-FFF2-40B4-BE49-F238E27FC236}">
                <a16:creationId xmlns:a16="http://schemas.microsoft.com/office/drawing/2014/main" id="{7F3D03C4-569F-492C-91F7-9CCFA2C229E2}"/>
              </a:ext>
            </a:extLst>
          </p:cNvPr>
          <p:cNvSpPr/>
          <p:nvPr/>
        </p:nvSpPr>
        <p:spPr>
          <a:xfrm rot="1800000">
            <a:off x="-890806" y="2875841"/>
            <a:ext cx="6569513" cy="3133954"/>
          </a:xfrm>
          <a:custGeom>
            <a:avLst/>
            <a:gdLst/>
            <a:ahLst/>
            <a:cxnLst>
              <a:cxn ang="0">
                <a:pos x="wd2" y="hd2"/>
              </a:cxn>
              <a:cxn ang="5400000">
                <a:pos x="wd2" y="hd2"/>
              </a:cxn>
              <a:cxn ang="10800000">
                <a:pos x="wd2" y="hd2"/>
              </a:cxn>
              <a:cxn ang="16200000">
                <a:pos x="wd2" y="hd2"/>
              </a:cxn>
            </a:cxnLst>
            <a:rect l="0" t="0" r="r" b="b"/>
            <a:pathLst>
              <a:path w="21600" h="17726" extrusionOk="0">
                <a:moveTo>
                  <a:pt x="0" y="3833"/>
                </a:moveTo>
                <a:lnTo>
                  <a:pt x="0" y="3833"/>
                </a:lnTo>
                <a:cubicBezTo>
                  <a:pt x="7417" y="-3874"/>
                  <a:pt x="16998" y="406"/>
                  <a:pt x="21399" y="13392"/>
                </a:cubicBezTo>
                <a:cubicBezTo>
                  <a:pt x="21468" y="13594"/>
                  <a:pt x="21535" y="13797"/>
                  <a:pt x="21600" y="14001"/>
                </a:cubicBezTo>
                <a:lnTo>
                  <a:pt x="17796" y="17726"/>
                </a:lnTo>
                <a:lnTo>
                  <a:pt x="17796" y="17726"/>
                </a:lnTo>
                <a:cubicBezTo>
                  <a:pt x="14782" y="8159"/>
                  <a:pt x="7939" y="4712"/>
                  <a:pt x="2512" y="10025"/>
                </a:cubicBezTo>
                <a:cubicBezTo>
                  <a:pt x="2409" y="10126"/>
                  <a:pt x="2306" y="10231"/>
                  <a:pt x="2205" y="10338"/>
                </a:cubicBezTo>
                <a:close/>
              </a:path>
            </a:pathLst>
          </a:custGeom>
          <a:solidFill>
            <a:schemeClr val="accent5">
              <a:lumMod val="40000"/>
              <a:lumOff val="60000"/>
              <a:alpha val="19908"/>
            </a:schemeClr>
          </a:solidFill>
          <a:ln w="12700">
            <a:miter lim="400000"/>
          </a:ln>
          <a:effectLst>
            <a:reflection stA="50000" endPos="40000" dir="5400000" sy="-100000" algn="bl" rotWithShape="0"/>
          </a:effectLst>
        </p:spPr>
        <p:txBody>
          <a:bodyPr lIns="45719" rIns="45719" anchor="ctr"/>
          <a:lstStyle/>
          <a:p>
            <a:pPr defTabSz="825500">
              <a:defRPr sz="1800">
                <a:solidFill>
                  <a:srgbClr val="FFFFFF"/>
                </a:solidFill>
                <a:latin typeface="Helvetica"/>
                <a:ea typeface="Helvetica"/>
                <a:cs typeface="Helvetica"/>
                <a:sym typeface="Helvetica"/>
              </a:defRPr>
            </a:pPr>
            <a:endParaRPr/>
          </a:p>
        </p:txBody>
      </p:sp>
      <p:sp>
        <p:nvSpPr>
          <p:cNvPr id="14" name="Cercle">
            <a:extLst>
              <a:ext uri="{FF2B5EF4-FFF2-40B4-BE49-F238E27FC236}">
                <a16:creationId xmlns:a16="http://schemas.microsoft.com/office/drawing/2014/main" id="{FAA8FCEF-036D-416F-AEA9-E4896AD4C7F0}"/>
              </a:ext>
            </a:extLst>
          </p:cNvPr>
          <p:cNvSpPr/>
          <p:nvPr/>
        </p:nvSpPr>
        <p:spPr>
          <a:xfrm>
            <a:off x="-343665" y="494068"/>
            <a:ext cx="698045" cy="698045"/>
          </a:xfrm>
          <a:prstGeom prst="ellipse">
            <a:avLst/>
          </a:prstGeom>
          <a:solidFill>
            <a:srgbClr val="00B0F0"/>
          </a:solidFill>
          <a:ln w="12700">
            <a:no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solidFill>
                <a:srgbClr val="F21D9B"/>
              </a:solidFill>
            </a:endParaRPr>
          </a:p>
        </p:txBody>
      </p:sp>
      <p:pic>
        <p:nvPicPr>
          <p:cNvPr id="15" name="Image 14">
            <a:extLst>
              <a:ext uri="{FF2B5EF4-FFF2-40B4-BE49-F238E27FC236}">
                <a16:creationId xmlns:a16="http://schemas.microsoft.com/office/drawing/2014/main" id="{FB916CAD-5ED4-42D8-9247-F0C86ABEE589}"/>
              </a:ext>
            </a:extLst>
          </p:cNvPr>
          <p:cNvPicPr>
            <a:picLocks noChangeAspect="1"/>
          </p:cNvPicPr>
          <p:nvPr/>
        </p:nvPicPr>
        <p:blipFill>
          <a:blip r:embed="rId2"/>
          <a:stretch>
            <a:fillRect/>
          </a:stretch>
        </p:blipFill>
        <p:spPr>
          <a:xfrm>
            <a:off x="200586" y="6427695"/>
            <a:ext cx="11807644" cy="341014"/>
          </a:xfrm>
          <a:prstGeom prst="rect">
            <a:avLst/>
          </a:prstGeom>
        </p:spPr>
      </p:pic>
    </p:spTree>
    <p:extLst>
      <p:ext uri="{BB962C8B-B14F-4D97-AF65-F5344CB8AC3E}">
        <p14:creationId xmlns:p14="http://schemas.microsoft.com/office/powerpoint/2010/main" val="3710239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Cercle">
            <a:extLst>
              <a:ext uri="{FF2B5EF4-FFF2-40B4-BE49-F238E27FC236}">
                <a16:creationId xmlns:a16="http://schemas.microsoft.com/office/drawing/2014/main" id="{7885A1F0-BBD0-4179-B08B-8C69713475CE}"/>
              </a:ext>
            </a:extLst>
          </p:cNvPr>
          <p:cNvSpPr/>
          <p:nvPr/>
        </p:nvSpPr>
        <p:spPr>
          <a:xfrm>
            <a:off x="11210617" y="143201"/>
            <a:ext cx="199785" cy="199784"/>
          </a:xfrm>
          <a:prstGeom prst="ellipse">
            <a:avLst/>
          </a:prstGeom>
          <a:ln w="25400">
            <a:solidFill>
              <a:schemeClr val="accent4">
                <a:lumMod val="60000"/>
                <a:lumOff val="40000"/>
              </a:schemeClr>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8" name="Cercle">
            <a:extLst>
              <a:ext uri="{FF2B5EF4-FFF2-40B4-BE49-F238E27FC236}">
                <a16:creationId xmlns:a16="http://schemas.microsoft.com/office/drawing/2014/main" id="{A23F7F66-9F45-48A4-B066-EC1661CF0B44}"/>
              </a:ext>
            </a:extLst>
          </p:cNvPr>
          <p:cNvSpPr/>
          <p:nvPr/>
        </p:nvSpPr>
        <p:spPr>
          <a:xfrm>
            <a:off x="11560244" y="292516"/>
            <a:ext cx="394192" cy="394191"/>
          </a:xfrm>
          <a:prstGeom prst="ellipse">
            <a:avLst/>
          </a:prstGeom>
          <a:solidFill>
            <a:srgbClr val="097EC2"/>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9" name="Block Arc 3">
            <a:extLst>
              <a:ext uri="{FF2B5EF4-FFF2-40B4-BE49-F238E27FC236}">
                <a16:creationId xmlns:a16="http://schemas.microsoft.com/office/drawing/2014/main" id="{FBA07345-C644-4653-8CB2-274F5E9F41B0}"/>
              </a:ext>
            </a:extLst>
          </p:cNvPr>
          <p:cNvSpPr/>
          <p:nvPr/>
        </p:nvSpPr>
        <p:spPr>
          <a:xfrm rot="1800000">
            <a:off x="-890806" y="2875841"/>
            <a:ext cx="6569513" cy="3133954"/>
          </a:xfrm>
          <a:custGeom>
            <a:avLst/>
            <a:gdLst/>
            <a:ahLst/>
            <a:cxnLst>
              <a:cxn ang="0">
                <a:pos x="wd2" y="hd2"/>
              </a:cxn>
              <a:cxn ang="5400000">
                <a:pos x="wd2" y="hd2"/>
              </a:cxn>
              <a:cxn ang="10800000">
                <a:pos x="wd2" y="hd2"/>
              </a:cxn>
              <a:cxn ang="16200000">
                <a:pos x="wd2" y="hd2"/>
              </a:cxn>
            </a:cxnLst>
            <a:rect l="0" t="0" r="r" b="b"/>
            <a:pathLst>
              <a:path w="21600" h="17726" extrusionOk="0">
                <a:moveTo>
                  <a:pt x="0" y="3833"/>
                </a:moveTo>
                <a:lnTo>
                  <a:pt x="0" y="3833"/>
                </a:lnTo>
                <a:cubicBezTo>
                  <a:pt x="7417" y="-3874"/>
                  <a:pt x="16998" y="406"/>
                  <a:pt x="21399" y="13392"/>
                </a:cubicBezTo>
                <a:cubicBezTo>
                  <a:pt x="21468" y="13594"/>
                  <a:pt x="21535" y="13797"/>
                  <a:pt x="21600" y="14001"/>
                </a:cubicBezTo>
                <a:lnTo>
                  <a:pt x="17796" y="17726"/>
                </a:lnTo>
                <a:lnTo>
                  <a:pt x="17796" y="17726"/>
                </a:lnTo>
                <a:cubicBezTo>
                  <a:pt x="14782" y="8159"/>
                  <a:pt x="7939" y="4712"/>
                  <a:pt x="2512" y="10025"/>
                </a:cubicBezTo>
                <a:cubicBezTo>
                  <a:pt x="2409" y="10126"/>
                  <a:pt x="2306" y="10231"/>
                  <a:pt x="2205" y="10338"/>
                </a:cubicBezTo>
                <a:close/>
              </a:path>
            </a:pathLst>
          </a:custGeom>
          <a:solidFill>
            <a:schemeClr val="accent4">
              <a:lumMod val="40000"/>
              <a:lumOff val="60000"/>
              <a:alpha val="19908"/>
            </a:schemeClr>
          </a:solidFill>
          <a:ln w="12700">
            <a:miter lim="400000"/>
          </a:ln>
          <a:effectLst>
            <a:reflection stA="50000" endPos="40000" dir="5400000" sy="-100000" algn="bl" rotWithShape="0"/>
          </a:effectLst>
        </p:spPr>
        <p:txBody>
          <a:bodyPr lIns="45719" rIns="45719" anchor="ctr"/>
          <a:lstStyle/>
          <a:p>
            <a:pPr defTabSz="825500">
              <a:defRPr sz="1800">
                <a:solidFill>
                  <a:srgbClr val="FFFFFF"/>
                </a:solidFill>
                <a:latin typeface="Helvetica"/>
                <a:ea typeface="Helvetica"/>
                <a:cs typeface="Helvetica"/>
                <a:sym typeface="Helvetica"/>
              </a:defRPr>
            </a:pPr>
            <a:endParaRPr/>
          </a:p>
        </p:txBody>
      </p:sp>
      <p:sp>
        <p:nvSpPr>
          <p:cNvPr id="10" name="Cercle">
            <a:extLst>
              <a:ext uri="{FF2B5EF4-FFF2-40B4-BE49-F238E27FC236}">
                <a16:creationId xmlns:a16="http://schemas.microsoft.com/office/drawing/2014/main" id="{E5029754-0EE6-42E0-A54D-EA77CB59977B}"/>
              </a:ext>
            </a:extLst>
          </p:cNvPr>
          <p:cNvSpPr/>
          <p:nvPr/>
        </p:nvSpPr>
        <p:spPr>
          <a:xfrm>
            <a:off x="-343665" y="494068"/>
            <a:ext cx="698045" cy="698045"/>
          </a:xfrm>
          <a:prstGeom prst="ellipse">
            <a:avLst/>
          </a:prstGeom>
          <a:solidFill>
            <a:srgbClr val="FFC700"/>
          </a:solidFill>
          <a:ln w="12700">
            <a:no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solidFill>
                <a:srgbClr val="F21D9B"/>
              </a:solidFill>
            </a:endParaRPr>
          </a:p>
        </p:txBody>
      </p:sp>
      <p:sp>
        <p:nvSpPr>
          <p:cNvPr id="11" name="Titre 1">
            <a:extLst>
              <a:ext uri="{FF2B5EF4-FFF2-40B4-BE49-F238E27FC236}">
                <a16:creationId xmlns:a16="http://schemas.microsoft.com/office/drawing/2014/main" id="{D6DA8880-A982-4DFB-95D3-2C60235E4929}"/>
              </a:ext>
            </a:extLst>
          </p:cNvPr>
          <p:cNvSpPr>
            <a:spLocks noGrp="1"/>
          </p:cNvSpPr>
          <p:nvPr>
            <p:ph type="title"/>
          </p:nvPr>
        </p:nvSpPr>
        <p:spPr>
          <a:xfrm>
            <a:off x="838200" y="365125"/>
            <a:ext cx="10515600" cy="1325563"/>
          </a:xfrm>
        </p:spPr>
        <p:txBody>
          <a:bodyPr>
            <a:normAutofit/>
          </a:bodyPr>
          <a:lstStyle>
            <a:lvl1pPr>
              <a:defRPr sz="3600" b="1" i="1"/>
            </a:lvl1pPr>
          </a:lstStyle>
          <a:p>
            <a:r>
              <a:rPr lang="fr-FR"/>
              <a:t>Modifiez le style du titre</a:t>
            </a:r>
            <a:endParaRPr lang="fr-FR" dirty="0"/>
          </a:p>
        </p:txBody>
      </p:sp>
      <p:sp>
        <p:nvSpPr>
          <p:cNvPr id="12" name="Espace réservé du contenu 2">
            <a:extLst>
              <a:ext uri="{FF2B5EF4-FFF2-40B4-BE49-F238E27FC236}">
                <a16:creationId xmlns:a16="http://schemas.microsoft.com/office/drawing/2014/main" id="{F6DA77A5-6300-465D-877B-14E6B8B6238E}"/>
              </a:ext>
            </a:extLst>
          </p:cNvPr>
          <p:cNvSpPr>
            <a:spLocks noGrp="1"/>
          </p:cNvSpPr>
          <p:nvPr>
            <p:ph idx="1"/>
          </p:nvPr>
        </p:nvSpPr>
        <p:spPr>
          <a:xfrm>
            <a:off x="838200" y="1825625"/>
            <a:ext cx="10515600" cy="4351338"/>
          </a:xfrm>
        </p:spPr>
        <p:txBody>
          <a:bodyPr/>
          <a:lstStyle>
            <a:lvl1pPr>
              <a:defRPr sz="1500"/>
            </a:lvl1pPr>
          </a:lstStyle>
          <a:p>
            <a:pPr lvl="0"/>
            <a:r>
              <a:rPr lang="fr-FR"/>
              <a:t>Modifier les styles du texte du masque</a:t>
            </a:r>
          </a:p>
          <a:p>
            <a:pPr lvl="1"/>
            <a:r>
              <a:rPr lang="fr-FR"/>
              <a:t>Deuxième niveau</a:t>
            </a:r>
          </a:p>
        </p:txBody>
      </p:sp>
      <p:sp>
        <p:nvSpPr>
          <p:cNvPr id="13" name="Espace réservé de la date 3">
            <a:extLst>
              <a:ext uri="{FF2B5EF4-FFF2-40B4-BE49-F238E27FC236}">
                <a16:creationId xmlns:a16="http://schemas.microsoft.com/office/drawing/2014/main" id="{3253477B-D6E7-4D75-9CCF-715FF03125CE}"/>
              </a:ext>
            </a:extLst>
          </p:cNvPr>
          <p:cNvSpPr>
            <a:spLocks noGrp="1"/>
          </p:cNvSpPr>
          <p:nvPr>
            <p:ph type="dt" sz="half" idx="10"/>
          </p:nvPr>
        </p:nvSpPr>
        <p:spPr>
          <a:xfrm>
            <a:off x="838200" y="6356350"/>
            <a:ext cx="2743200" cy="365125"/>
          </a:xfrm>
        </p:spPr>
        <p:txBody>
          <a:bodyPr/>
          <a:lstStyle/>
          <a:p>
            <a:fld id="{12C956CA-050A-5C44-8C9E-CD8B3931E76C}" type="datetimeFigureOut">
              <a:rPr lang="fr-FR" smtClean="0"/>
              <a:t>16/01/2026</a:t>
            </a:fld>
            <a:endParaRPr lang="fr-FR"/>
          </a:p>
        </p:txBody>
      </p:sp>
      <p:sp>
        <p:nvSpPr>
          <p:cNvPr id="14" name="Espace réservé du pied de page 4">
            <a:extLst>
              <a:ext uri="{FF2B5EF4-FFF2-40B4-BE49-F238E27FC236}">
                <a16:creationId xmlns:a16="http://schemas.microsoft.com/office/drawing/2014/main" id="{40AC6E21-4E24-4C3D-BA78-438FCCE5735F}"/>
              </a:ext>
            </a:extLst>
          </p:cNvPr>
          <p:cNvSpPr>
            <a:spLocks noGrp="1"/>
          </p:cNvSpPr>
          <p:nvPr>
            <p:ph type="ftr" sz="quarter" idx="11"/>
          </p:nvPr>
        </p:nvSpPr>
        <p:spPr>
          <a:xfrm>
            <a:off x="4038600" y="6356350"/>
            <a:ext cx="4114800" cy="365125"/>
          </a:xfrm>
        </p:spPr>
        <p:txBody>
          <a:bodyPr/>
          <a:lstStyle/>
          <a:p>
            <a:endParaRPr lang="fr-FR"/>
          </a:p>
        </p:txBody>
      </p:sp>
      <p:sp>
        <p:nvSpPr>
          <p:cNvPr id="15" name="Espace réservé du numéro de diapositive 5">
            <a:extLst>
              <a:ext uri="{FF2B5EF4-FFF2-40B4-BE49-F238E27FC236}">
                <a16:creationId xmlns:a16="http://schemas.microsoft.com/office/drawing/2014/main" id="{159A4494-E38A-4FD1-B2DC-FF5FB69BF3E5}"/>
              </a:ext>
            </a:extLst>
          </p:cNvPr>
          <p:cNvSpPr>
            <a:spLocks noGrp="1"/>
          </p:cNvSpPr>
          <p:nvPr>
            <p:ph type="sldNum" sz="quarter" idx="12"/>
          </p:nvPr>
        </p:nvSpPr>
        <p:spPr>
          <a:xfrm>
            <a:off x="8610600" y="6356350"/>
            <a:ext cx="2743200" cy="365125"/>
          </a:xfrm>
        </p:spPr>
        <p:txBody>
          <a:bodyPr/>
          <a:lstStyle/>
          <a:p>
            <a:fld id="{D638ED03-55DC-0C49-BADF-976C063E3D58}" type="slidenum">
              <a:rPr lang="fr-FR" smtClean="0"/>
              <a:t>‹N°›</a:t>
            </a:fld>
            <a:endParaRPr lang="fr-FR"/>
          </a:p>
        </p:txBody>
      </p:sp>
      <p:sp>
        <p:nvSpPr>
          <p:cNvPr id="16" name="Cercle">
            <a:extLst>
              <a:ext uri="{FF2B5EF4-FFF2-40B4-BE49-F238E27FC236}">
                <a16:creationId xmlns:a16="http://schemas.microsoft.com/office/drawing/2014/main" id="{6D087819-99C7-48B2-8116-C69C7CFC5DA5}"/>
              </a:ext>
            </a:extLst>
          </p:cNvPr>
          <p:cNvSpPr/>
          <p:nvPr/>
        </p:nvSpPr>
        <p:spPr>
          <a:xfrm>
            <a:off x="22895118" y="5784438"/>
            <a:ext cx="2519751" cy="2519751"/>
          </a:xfrm>
          <a:prstGeom prst="ellipse">
            <a:avLst/>
          </a:prstGeom>
          <a:ln w="25400">
            <a:solidFill>
              <a:srgbClr val="005198"/>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pic>
        <p:nvPicPr>
          <p:cNvPr id="17" name="Image 16">
            <a:extLst>
              <a:ext uri="{FF2B5EF4-FFF2-40B4-BE49-F238E27FC236}">
                <a16:creationId xmlns:a16="http://schemas.microsoft.com/office/drawing/2014/main" id="{6D100620-CE39-4603-978A-FBCBA9EEC1B5}"/>
              </a:ext>
            </a:extLst>
          </p:cNvPr>
          <p:cNvPicPr>
            <a:picLocks noChangeAspect="1"/>
          </p:cNvPicPr>
          <p:nvPr/>
        </p:nvPicPr>
        <p:blipFill>
          <a:blip r:embed="rId2"/>
          <a:stretch>
            <a:fillRect/>
          </a:stretch>
        </p:blipFill>
        <p:spPr>
          <a:xfrm>
            <a:off x="200586" y="6427695"/>
            <a:ext cx="11807644" cy="341014"/>
          </a:xfrm>
          <a:prstGeom prst="rect">
            <a:avLst/>
          </a:prstGeom>
        </p:spPr>
      </p:pic>
    </p:spTree>
    <p:extLst>
      <p:ext uri="{BB962C8B-B14F-4D97-AF65-F5344CB8AC3E}">
        <p14:creationId xmlns:p14="http://schemas.microsoft.com/office/powerpoint/2010/main" val="191502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a:xfrm>
            <a:off x="609600" y="6356353"/>
            <a:ext cx="2844800" cy="365125"/>
          </a:xfrm>
          <a:prstGeom prst="rect">
            <a:avLst/>
          </a:prstGeom>
        </p:spPr>
        <p:txBody>
          <a:bodyPr/>
          <a:lstStyle/>
          <a:p>
            <a:pPr defTabSz="457200"/>
            <a:endParaRPr lang="fr-FR">
              <a:solidFill>
                <a:prstClr val="black">
                  <a:tint val="75000"/>
                </a:prstClr>
              </a:solidFill>
            </a:endParaRPr>
          </a:p>
        </p:txBody>
      </p:sp>
      <p:sp>
        <p:nvSpPr>
          <p:cNvPr id="6" name="Espace réservé du pied de page 5"/>
          <p:cNvSpPr>
            <a:spLocks noGrp="1"/>
          </p:cNvSpPr>
          <p:nvPr>
            <p:ph type="ftr" sz="quarter" idx="11"/>
          </p:nvPr>
        </p:nvSpPr>
        <p:spPr>
          <a:xfrm>
            <a:off x="4165600" y="6356353"/>
            <a:ext cx="3860800" cy="365125"/>
          </a:xfrm>
          <a:prstGeom prst="rect">
            <a:avLst/>
          </a:prstGeom>
        </p:spPr>
        <p:txBody>
          <a:bodyPr/>
          <a:lstStyle/>
          <a:p>
            <a:pPr defTabSz="457200"/>
            <a:r>
              <a:rPr lang="fr-FR">
                <a:solidFill>
                  <a:prstClr val="black">
                    <a:tint val="75000"/>
                  </a:prstClr>
                </a:solidFill>
              </a:rPr>
              <a:t>FOAD DEVELOPPEURS ERASMUS+ AP2019</a:t>
            </a:r>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a:xfrm>
            <a:off x="8876937" y="5556068"/>
            <a:ext cx="2818674" cy="512267"/>
          </a:xfrm>
          <a:prstGeom prst="rect">
            <a:avLst/>
          </a:prstGeom>
        </p:spPr>
        <p:txBody>
          <a:bodyPr/>
          <a:lstStyle/>
          <a:p>
            <a:pPr defTabSz="457200"/>
            <a:fld id="{565E5171-588A-4358-9716-3DD10D519DD1}" type="slidenum">
              <a:rPr lang="fr-FR" smtClean="0">
                <a:solidFill>
                  <a:prstClr val="black">
                    <a:tint val="75000"/>
                  </a:prstClr>
                </a:solidFill>
              </a:rPr>
              <a:pPr defTabSz="457200"/>
              <a:t>‹N°›</a:t>
            </a:fld>
            <a:endParaRPr lang="fr-FR">
              <a:solidFill>
                <a:prstClr val="black">
                  <a:tint val="75000"/>
                </a:prstClr>
              </a:solidFill>
            </a:endParaRPr>
          </a:p>
        </p:txBody>
      </p:sp>
    </p:spTree>
    <p:extLst>
      <p:ext uri="{BB962C8B-B14F-4D97-AF65-F5344CB8AC3E}">
        <p14:creationId xmlns:p14="http://schemas.microsoft.com/office/powerpoint/2010/main" val="3782312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8" name="Cercle">
            <a:extLst>
              <a:ext uri="{FF2B5EF4-FFF2-40B4-BE49-F238E27FC236}">
                <a16:creationId xmlns:a16="http://schemas.microsoft.com/office/drawing/2014/main" id="{43A3511D-5BB6-414A-84F2-8AA27EC45FAF}"/>
              </a:ext>
            </a:extLst>
          </p:cNvPr>
          <p:cNvSpPr/>
          <p:nvPr/>
        </p:nvSpPr>
        <p:spPr>
          <a:xfrm>
            <a:off x="11210617" y="143201"/>
            <a:ext cx="199785" cy="199784"/>
          </a:xfrm>
          <a:prstGeom prst="ellipse">
            <a:avLst/>
          </a:prstGeom>
          <a:ln w="25400">
            <a:solidFill>
              <a:schemeClr val="accent4">
                <a:lumMod val="60000"/>
                <a:lumOff val="40000"/>
              </a:schemeClr>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9" name="Cercle">
            <a:extLst>
              <a:ext uri="{FF2B5EF4-FFF2-40B4-BE49-F238E27FC236}">
                <a16:creationId xmlns:a16="http://schemas.microsoft.com/office/drawing/2014/main" id="{74902A8F-2180-41DF-843E-A006CCFEFCAB}"/>
              </a:ext>
            </a:extLst>
          </p:cNvPr>
          <p:cNvSpPr/>
          <p:nvPr/>
        </p:nvSpPr>
        <p:spPr>
          <a:xfrm>
            <a:off x="11560244" y="292516"/>
            <a:ext cx="394192" cy="394191"/>
          </a:xfrm>
          <a:prstGeom prst="ellipse">
            <a:avLst/>
          </a:prstGeom>
          <a:solidFill>
            <a:srgbClr val="097EC2"/>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2" name="Titre 1">
            <a:extLst>
              <a:ext uri="{FF2B5EF4-FFF2-40B4-BE49-F238E27FC236}">
                <a16:creationId xmlns:a16="http://schemas.microsoft.com/office/drawing/2014/main" id="{10F51CB7-2633-4FBA-874B-D67AFAEE2590}"/>
              </a:ext>
            </a:extLst>
          </p:cNvPr>
          <p:cNvSpPr>
            <a:spLocks noGrp="1"/>
          </p:cNvSpPr>
          <p:nvPr>
            <p:ph type="title"/>
          </p:nvPr>
        </p:nvSpPr>
        <p:spPr>
          <a:xfrm>
            <a:off x="838200" y="365125"/>
            <a:ext cx="10515600" cy="1325563"/>
          </a:xfrm>
        </p:spPr>
        <p:txBody>
          <a:bodyPr>
            <a:normAutofit/>
          </a:bodyPr>
          <a:lstStyle>
            <a:lvl1pPr>
              <a:defRPr sz="3600" b="1" i="1"/>
            </a:lvl1pPr>
          </a:lstStyle>
          <a:p>
            <a:r>
              <a:rPr lang="fr-FR"/>
              <a:t>Modifiez le style du titre</a:t>
            </a:r>
            <a:endParaRPr lang="fr-FR" dirty="0"/>
          </a:p>
        </p:txBody>
      </p:sp>
      <p:sp>
        <p:nvSpPr>
          <p:cNvPr id="13" name="Espace réservé du contenu 2">
            <a:extLst>
              <a:ext uri="{FF2B5EF4-FFF2-40B4-BE49-F238E27FC236}">
                <a16:creationId xmlns:a16="http://schemas.microsoft.com/office/drawing/2014/main" id="{C4E44CCF-E984-4E24-8672-D0D21B34BA8C}"/>
              </a:ext>
            </a:extLst>
          </p:cNvPr>
          <p:cNvSpPr>
            <a:spLocks noGrp="1"/>
          </p:cNvSpPr>
          <p:nvPr>
            <p:ph idx="1"/>
          </p:nvPr>
        </p:nvSpPr>
        <p:spPr>
          <a:xfrm>
            <a:off x="838200" y="1825625"/>
            <a:ext cx="10515600" cy="4351338"/>
          </a:xfrm>
        </p:spPr>
        <p:txBody>
          <a:bodyPr/>
          <a:lstStyle>
            <a:lvl1pPr>
              <a:defRPr sz="1500"/>
            </a:lvl1pPr>
          </a:lstStyle>
          <a:p>
            <a:pPr lvl="0"/>
            <a:r>
              <a:rPr lang="fr-FR"/>
              <a:t>Modifier les styles du texte du masque</a:t>
            </a:r>
          </a:p>
          <a:p>
            <a:pPr lvl="1"/>
            <a:r>
              <a:rPr lang="fr-FR"/>
              <a:t>Deuxième niveau</a:t>
            </a:r>
          </a:p>
        </p:txBody>
      </p:sp>
      <p:sp>
        <p:nvSpPr>
          <p:cNvPr id="17" name="Cercle">
            <a:extLst>
              <a:ext uri="{FF2B5EF4-FFF2-40B4-BE49-F238E27FC236}">
                <a16:creationId xmlns:a16="http://schemas.microsoft.com/office/drawing/2014/main" id="{FFB40EEE-2F9B-4BD5-AEAD-52191DA54D7A}"/>
              </a:ext>
            </a:extLst>
          </p:cNvPr>
          <p:cNvSpPr/>
          <p:nvPr/>
        </p:nvSpPr>
        <p:spPr>
          <a:xfrm>
            <a:off x="22895118" y="5784438"/>
            <a:ext cx="2519751" cy="2519751"/>
          </a:xfrm>
          <a:prstGeom prst="ellipse">
            <a:avLst/>
          </a:prstGeom>
          <a:ln w="25400">
            <a:solidFill>
              <a:srgbClr val="005198"/>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pic>
        <p:nvPicPr>
          <p:cNvPr id="18" name="Image 17">
            <a:extLst>
              <a:ext uri="{FF2B5EF4-FFF2-40B4-BE49-F238E27FC236}">
                <a16:creationId xmlns:a16="http://schemas.microsoft.com/office/drawing/2014/main" id="{C9EBB301-2BE5-46DA-BD9C-A95D13025146}"/>
              </a:ext>
            </a:extLst>
          </p:cNvPr>
          <p:cNvPicPr>
            <a:picLocks noChangeAspect="1"/>
          </p:cNvPicPr>
          <p:nvPr/>
        </p:nvPicPr>
        <p:blipFill>
          <a:blip r:embed="rId2"/>
          <a:stretch>
            <a:fillRect/>
          </a:stretch>
        </p:blipFill>
        <p:spPr>
          <a:xfrm>
            <a:off x="200586" y="6427695"/>
            <a:ext cx="11807644" cy="341014"/>
          </a:xfrm>
          <a:prstGeom prst="rect">
            <a:avLst/>
          </a:prstGeom>
        </p:spPr>
      </p:pic>
      <p:sp>
        <p:nvSpPr>
          <p:cNvPr id="19" name="Cercle">
            <a:extLst>
              <a:ext uri="{FF2B5EF4-FFF2-40B4-BE49-F238E27FC236}">
                <a16:creationId xmlns:a16="http://schemas.microsoft.com/office/drawing/2014/main" id="{230D3AFE-879C-4145-AC05-852542ED528C}"/>
              </a:ext>
            </a:extLst>
          </p:cNvPr>
          <p:cNvSpPr/>
          <p:nvPr/>
        </p:nvSpPr>
        <p:spPr>
          <a:xfrm>
            <a:off x="22895118" y="5784438"/>
            <a:ext cx="2519751" cy="2519751"/>
          </a:xfrm>
          <a:prstGeom prst="ellipse">
            <a:avLst/>
          </a:prstGeom>
          <a:ln w="25400">
            <a:solidFill>
              <a:srgbClr val="005198"/>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20" name="Block Arc 3">
            <a:extLst>
              <a:ext uri="{FF2B5EF4-FFF2-40B4-BE49-F238E27FC236}">
                <a16:creationId xmlns:a16="http://schemas.microsoft.com/office/drawing/2014/main" id="{023073E3-683D-40EF-A510-8F4A27971D23}"/>
              </a:ext>
            </a:extLst>
          </p:cNvPr>
          <p:cNvSpPr/>
          <p:nvPr/>
        </p:nvSpPr>
        <p:spPr>
          <a:xfrm rot="1800000">
            <a:off x="-890806" y="2875841"/>
            <a:ext cx="6569513" cy="3133954"/>
          </a:xfrm>
          <a:custGeom>
            <a:avLst/>
            <a:gdLst/>
            <a:ahLst/>
            <a:cxnLst>
              <a:cxn ang="0">
                <a:pos x="wd2" y="hd2"/>
              </a:cxn>
              <a:cxn ang="5400000">
                <a:pos x="wd2" y="hd2"/>
              </a:cxn>
              <a:cxn ang="10800000">
                <a:pos x="wd2" y="hd2"/>
              </a:cxn>
              <a:cxn ang="16200000">
                <a:pos x="wd2" y="hd2"/>
              </a:cxn>
            </a:cxnLst>
            <a:rect l="0" t="0" r="r" b="b"/>
            <a:pathLst>
              <a:path w="21600" h="17726" extrusionOk="0">
                <a:moveTo>
                  <a:pt x="0" y="3833"/>
                </a:moveTo>
                <a:lnTo>
                  <a:pt x="0" y="3833"/>
                </a:lnTo>
                <a:cubicBezTo>
                  <a:pt x="7417" y="-3874"/>
                  <a:pt x="16998" y="406"/>
                  <a:pt x="21399" y="13392"/>
                </a:cubicBezTo>
                <a:cubicBezTo>
                  <a:pt x="21468" y="13594"/>
                  <a:pt x="21535" y="13797"/>
                  <a:pt x="21600" y="14001"/>
                </a:cubicBezTo>
                <a:lnTo>
                  <a:pt x="17796" y="17726"/>
                </a:lnTo>
                <a:lnTo>
                  <a:pt x="17796" y="17726"/>
                </a:lnTo>
                <a:cubicBezTo>
                  <a:pt x="14782" y="8159"/>
                  <a:pt x="7939" y="4712"/>
                  <a:pt x="2512" y="10025"/>
                </a:cubicBezTo>
                <a:cubicBezTo>
                  <a:pt x="2409" y="10126"/>
                  <a:pt x="2306" y="10231"/>
                  <a:pt x="2205" y="10338"/>
                </a:cubicBezTo>
                <a:close/>
              </a:path>
            </a:pathLst>
          </a:custGeom>
          <a:solidFill>
            <a:schemeClr val="accent6">
              <a:lumMod val="40000"/>
              <a:lumOff val="60000"/>
              <a:alpha val="19908"/>
            </a:schemeClr>
          </a:solidFill>
          <a:ln w="12700">
            <a:miter lim="400000"/>
          </a:ln>
          <a:effectLst>
            <a:reflection stA="50000" endPos="40000" dir="5400000" sy="-100000" algn="bl" rotWithShape="0"/>
          </a:effectLst>
        </p:spPr>
        <p:txBody>
          <a:bodyPr lIns="45719" rIns="45719" anchor="ctr"/>
          <a:lstStyle/>
          <a:p>
            <a:pPr defTabSz="825500">
              <a:defRPr sz="1800">
                <a:solidFill>
                  <a:srgbClr val="FFFFFF"/>
                </a:solidFill>
                <a:latin typeface="Helvetica"/>
                <a:ea typeface="Helvetica"/>
                <a:cs typeface="Helvetica"/>
                <a:sym typeface="Helvetica"/>
              </a:defRPr>
            </a:pPr>
            <a:endParaRPr/>
          </a:p>
        </p:txBody>
      </p:sp>
      <p:sp>
        <p:nvSpPr>
          <p:cNvPr id="21" name="Cercle">
            <a:extLst>
              <a:ext uri="{FF2B5EF4-FFF2-40B4-BE49-F238E27FC236}">
                <a16:creationId xmlns:a16="http://schemas.microsoft.com/office/drawing/2014/main" id="{28D61E98-B677-4845-8B29-240593B2993D}"/>
              </a:ext>
            </a:extLst>
          </p:cNvPr>
          <p:cNvSpPr/>
          <p:nvPr/>
        </p:nvSpPr>
        <p:spPr>
          <a:xfrm>
            <a:off x="-343665" y="494068"/>
            <a:ext cx="698045" cy="698045"/>
          </a:xfrm>
          <a:prstGeom prst="ellipse">
            <a:avLst/>
          </a:prstGeom>
          <a:solidFill>
            <a:srgbClr val="00C07C"/>
          </a:solidFill>
          <a:ln w="12700">
            <a:no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solidFill>
                <a:srgbClr val="F21D9B"/>
              </a:solidFill>
            </a:endParaRPr>
          </a:p>
        </p:txBody>
      </p:sp>
    </p:spTree>
    <p:extLst>
      <p:ext uri="{BB962C8B-B14F-4D97-AF65-F5344CB8AC3E}">
        <p14:creationId xmlns:p14="http://schemas.microsoft.com/office/powerpoint/2010/main" val="2390570559"/>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99A3B-12F4-1279-E989-521D00CFEB26}"/>
              </a:ext>
            </a:extLst>
          </p:cNvPr>
          <p:cNvSpPr>
            <a:spLocks noGrp="1"/>
          </p:cNvSpPr>
          <p:nvPr>
            <p:ph type="title" hasCustomPrompt="1"/>
          </p:nvPr>
        </p:nvSpPr>
        <p:spPr>
          <a:xfrm>
            <a:off x="838200" y="365125"/>
            <a:ext cx="2743200" cy="752041"/>
          </a:xfrm>
        </p:spPr>
        <p:txBody>
          <a:bodyPr/>
          <a:lstStyle>
            <a:lvl1pPr>
              <a:defRPr sz="3600" b="1" i="1">
                <a:solidFill>
                  <a:srgbClr val="2E75B6"/>
                </a:solidFill>
              </a:defRPr>
            </a:lvl1pPr>
          </a:lstStyle>
          <a:p>
            <a:r>
              <a:rPr lang="fr-FR" dirty="0"/>
              <a:t>Titre</a:t>
            </a:r>
          </a:p>
        </p:txBody>
      </p:sp>
      <p:sp>
        <p:nvSpPr>
          <p:cNvPr id="3" name="Espace réservé de la date 2">
            <a:extLst>
              <a:ext uri="{FF2B5EF4-FFF2-40B4-BE49-F238E27FC236}">
                <a16:creationId xmlns:a16="http://schemas.microsoft.com/office/drawing/2014/main" id="{8ABF0E92-8278-FD6B-2EF1-C49E845F44CF}"/>
              </a:ext>
            </a:extLst>
          </p:cNvPr>
          <p:cNvSpPr>
            <a:spLocks noGrp="1"/>
          </p:cNvSpPr>
          <p:nvPr>
            <p:ph type="dt" sz="half" idx="10"/>
          </p:nvPr>
        </p:nvSpPr>
        <p:spPr/>
        <p:txBody>
          <a:bodyPr/>
          <a:lstStyle/>
          <a:p>
            <a:fld id="{12C956CA-050A-5C44-8C9E-CD8B3931E76C}" type="datetimeFigureOut">
              <a:rPr lang="fr-FR" smtClean="0"/>
              <a:t>16/01/2026</a:t>
            </a:fld>
            <a:endParaRPr lang="fr-FR"/>
          </a:p>
        </p:txBody>
      </p:sp>
      <p:sp>
        <p:nvSpPr>
          <p:cNvPr id="4" name="Espace réservé du pied de page 3">
            <a:extLst>
              <a:ext uri="{FF2B5EF4-FFF2-40B4-BE49-F238E27FC236}">
                <a16:creationId xmlns:a16="http://schemas.microsoft.com/office/drawing/2014/main" id="{A550C1F0-8D6A-3CE2-ABE1-CD1FB00980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E450424-942F-CE21-A0DF-97506F4B4EE1}"/>
              </a:ext>
            </a:extLst>
          </p:cNvPr>
          <p:cNvSpPr>
            <a:spLocks noGrp="1"/>
          </p:cNvSpPr>
          <p:nvPr>
            <p:ph type="sldNum" sz="quarter" idx="12"/>
          </p:nvPr>
        </p:nvSpPr>
        <p:spPr/>
        <p:txBody>
          <a:bodyPr/>
          <a:lstStyle/>
          <a:p>
            <a:fld id="{D638ED03-55DC-0C49-BADF-976C063E3D58}" type="slidenum">
              <a:rPr lang="fr-FR" smtClean="0"/>
              <a:t>‹N°›</a:t>
            </a:fld>
            <a:endParaRPr lang="fr-FR"/>
          </a:p>
        </p:txBody>
      </p:sp>
      <p:sp>
        <p:nvSpPr>
          <p:cNvPr id="6" name="Ligne">
            <a:extLst>
              <a:ext uri="{FF2B5EF4-FFF2-40B4-BE49-F238E27FC236}">
                <a16:creationId xmlns:a16="http://schemas.microsoft.com/office/drawing/2014/main" id="{19E51E3B-0022-4568-920F-E58FE9A65936}"/>
              </a:ext>
            </a:extLst>
          </p:cNvPr>
          <p:cNvSpPr/>
          <p:nvPr/>
        </p:nvSpPr>
        <p:spPr>
          <a:xfrm flipH="1">
            <a:off x="838200" y="558856"/>
            <a:ext cx="17879" cy="5750260"/>
          </a:xfrm>
          <a:prstGeom prst="line">
            <a:avLst/>
          </a:prstGeom>
          <a:ln w="38100">
            <a:solidFill>
              <a:schemeClr val="accent1"/>
            </a:solidFill>
            <a:miter lim="400000"/>
          </a:ln>
        </p:spPr>
        <p:txBody>
          <a:bodyPr lIns="0" tIns="0" rIns="0" bIns="0" anchor="ctr"/>
          <a:lstStyle/>
          <a:p>
            <a:pPr defTabSz="825500">
              <a:defRPr sz="1800">
                <a:solidFill>
                  <a:srgbClr val="FFFFFF"/>
                </a:solidFill>
                <a:latin typeface="Helvetica"/>
                <a:ea typeface="Helvetica"/>
                <a:cs typeface="Helvetica"/>
                <a:sym typeface="Helvetica"/>
              </a:defRPr>
            </a:pPr>
            <a:endParaRPr/>
          </a:p>
        </p:txBody>
      </p:sp>
      <p:sp>
        <p:nvSpPr>
          <p:cNvPr id="7" name="Block Arc 3">
            <a:extLst>
              <a:ext uri="{FF2B5EF4-FFF2-40B4-BE49-F238E27FC236}">
                <a16:creationId xmlns:a16="http://schemas.microsoft.com/office/drawing/2014/main" id="{0BE93DA2-A8E1-4CA9-93A9-44BFCAFC3AD2}"/>
              </a:ext>
            </a:extLst>
          </p:cNvPr>
          <p:cNvSpPr/>
          <p:nvPr/>
        </p:nvSpPr>
        <p:spPr>
          <a:xfrm rot="12600000">
            <a:off x="6443520" y="869781"/>
            <a:ext cx="6648047" cy="3171419"/>
          </a:xfrm>
          <a:custGeom>
            <a:avLst/>
            <a:gdLst/>
            <a:ahLst/>
            <a:cxnLst>
              <a:cxn ang="0">
                <a:pos x="wd2" y="hd2"/>
              </a:cxn>
              <a:cxn ang="5400000">
                <a:pos x="wd2" y="hd2"/>
              </a:cxn>
              <a:cxn ang="10800000">
                <a:pos x="wd2" y="hd2"/>
              </a:cxn>
              <a:cxn ang="16200000">
                <a:pos x="wd2" y="hd2"/>
              </a:cxn>
            </a:cxnLst>
            <a:rect l="0" t="0" r="r" b="b"/>
            <a:pathLst>
              <a:path w="21600" h="17726" extrusionOk="0">
                <a:moveTo>
                  <a:pt x="0" y="3833"/>
                </a:moveTo>
                <a:lnTo>
                  <a:pt x="0" y="3833"/>
                </a:lnTo>
                <a:cubicBezTo>
                  <a:pt x="7417" y="-3874"/>
                  <a:pt x="16998" y="406"/>
                  <a:pt x="21399" y="13392"/>
                </a:cubicBezTo>
                <a:cubicBezTo>
                  <a:pt x="21468" y="13594"/>
                  <a:pt x="21535" y="13797"/>
                  <a:pt x="21600" y="14001"/>
                </a:cubicBezTo>
                <a:lnTo>
                  <a:pt x="17796" y="17726"/>
                </a:lnTo>
                <a:lnTo>
                  <a:pt x="17796" y="17726"/>
                </a:lnTo>
                <a:cubicBezTo>
                  <a:pt x="14782" y="8159"/>
                  <a:pt x="7939" y="4712"/>
                  <a:pt x="2512" y="10025"/>
                </a:cubicBezTo>
                <a:cubicBezTo>
                  <a:pt x="2409" y="10126"/>
                  <a:pt x="2306" y="10231"/>
                  <a:pt x="2205" y="10338"/>
                </a:cubicBezTo>
                <a:close/>
              </a:path>
            </a:pathLst>
          </a:custGeom>
          <a:solidFill>
            <a:schemeClr val="accent4">
              <a:lumMod val="40000"/>
              <a:lumOff val="60000"/>
              <a:alpha val="30331"/>
            </a:schemeClr>
          </a:solidFill>
          <a:ln w="12700">
            <a:miter lim="400000"/>
          </a:ln>
        </p:spPr>
        <p:txBody>
          <a:bodyPr lIns="45719" rIns="45719" anchor="ctr"/>
          <a:lstStyle/>
          <a:p>
            <a:pPr defTabSz="825500">
              <a:defRPr sz="1800">
                <a:solidFill>
                  <a:srgbClr val="FFFFFF"/>
                </a:solidFill>
                <a:latin typeface="Helvetica"/>
                <a:ea typeface="Helvetica"/>
                <a:cs typeface="Helvetica"/>
                <a:sym typeface="Helvetica"/>
              </a:defRPr>
            </a:pPr>
            <a:endParaRPr/>
          </a:p>
        </p:txBody>
      </p:sp>
      <p:sp>
        <p:nvSpPr>
          <p:cNvPr id="8" name="Cercle">
            <a:extLst>
              <a:ext uri="{FF2B5EF4-FFF2-40B4-BE49-F238E27FC236}">
                <a16:creationId xmlns:a16="http://schemas.microsoft.com/office/drawing/2014/main" id="{CA91EF7D-28A6-4DB8-BE0C-BBE43F0CB04D}"/>
              </a:ext>
            </a:extLst>
          </p:cNvPr>
          <p:cNvSpPr/>
          <p:nvPr/>
        </p:nvSpPr>
        <p:spPr>
          <a:xfrm>
            <a:off x="718456" y="1310897"/>
            <a:ext cx="261242" cy="261242"/>
          </a:xfrm>
          <a:prstGeom prst="ellipse">
            <a:avLst/>
          </a:prstGeom>
          <a:solidFill>
            <a:srgbClr val="F21D9B"/>
          </a:solidFill>
          <a:ln w="12700">
            <a:no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solidFill>
                <a:srgbClr val="F21D9B"/>
              </a:solidFill>
            </a:endParaRPr>
          </a:p>
        </p:txBody>
      </p:sp>
      <p:sp>
        <p:nvSpPr>
          <p:cNvPr id="9" name="Cercle">
            <a:extLst>
              <a:ext uri="{FF2B5EF4-FFF2-40B4-BE49-F238E27FC236}">
                <a16:creationId xmlns:a16="http://schemas.microsoft.com/office/drawing/2014/main" id="{ABB0885C-2661-4EE8-BA4C-BEA9E5EDBDAA}"/>
              </a:ext>
            </a:extLst>
          </p:cNvPr>
          <p:cNvSpPr/>
          <p:nvPr/>
        </p:nvSpPr>
        <p:spPr>
          <a:xfrm>
            <a:off x="718456" y="1913355"/>
            <a:ext cx="261242" cy="261242"/>
          </a:xfrm>
          <a:prstGeom prst="ellipse">
            <a:avLst/>
          </a:prstGeom>
          <a:solidFill>
            <a:srgbClr val="00C07C"/>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dirty="0"/>
          </a:p>
        </p:txBody>
      </p:sp>
      <p:sp>
        <p:nvSpPr>
          <p:cNvPr id="11" name="Cercle">
            <a:extLst>
              <a:ext uri="{FF2B5EF4-FFF2-40B4-BE49-F238E27FC236}">
                <a16:creationId xmlns:a16="http://schemas.microsoft.com/office/drawing/2014/main" id="{29803EBE-0392-4365-8541-02EBB5FE641C}"/>
              </a:ext>
            </a:extLst>
          </p:cNvPr>
          <p:cNvSpPr/>
          <p:nvPr/>
        </p:nvSpPr>
        <p:spPr>
          <a:xfrm>
            <a:off x="718456" y="2515813"/>
            <a:ext cx="261242" cy="261242"/>
          </a:xfrm>
          <a:prstGeom prst="ellipse">
            <a:avLst/>
          </a:prstGeom>
          <a:solidFill>
            <a:srgbClr val="FFC700"/>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5" name="Cercle">
            <a:extLst>
              <a:ext uri="{FF2B5EF4-FFF2-40B4-BE49-F238E27FC236}">
                <a16:creationId xmlns:a16="http://schemas.microsoft.com/office/drawing/2014/main" id="{5EC621F1-3DDF-4594-A9F9-62BBE57ABFE8}"/>
              </a:ext>
            </a:extLst>
          </p:cNvPr>
          <p:cNvSpPr/>
          <p:nvPr/>
        </p:nvSpPr>
        <p:spPr>
          <a:xfrm>
            <a:off x="718456" y="3118271"/>
            <a:ext cx="261242" cy="261242"/>
          </a:xfrm>
          <a:prstGeom prst="ellipse">
            <a:avLst/>
          </a:prstGeom>
          <a:solidFill>
            <a:srgbClr val="00B0F0"/>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7" name="Cercle">
            <a:extLst>
              <a:ext uri="{FF2B5EF4-FFF2-40B4-BE49-F238E27FC236}">
                <a16:creationId xmlns:a16="http://schemas.microsoft.com/office/drawing/2014/main" id="{379044A0-3B2D-4008-BBB7-F540D51A4630}"/>
              </a:ext>
            </a:extLst>
          </p:cNvPr>
          <p:cNvSpPr/>
          <p:nvPr/>
        </p:nvSpPr>
        <p:spPr>
          <a:xfrm>
            <a:off x="11210617" y="143201"/>
            <a:ext cx="199785" cy="199784"/>
          </a:xfrm>
          <a:prstGeom prst="ellipse">
            <a:avLst/>
          </a:prstGeom>
          <a:ln w="25400">
            <a:solidFill>
              <a:schemeClr val="accent4">
                <a:lumMod val="60000"/>
                <a:lumOff val="40000"/>
              </a:schemeClr>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8" name="Cercle">
            <a:extLst>
              <a:ext uri="{FF2B5EF4-FFF2-40B4-BE49-F238E27FC236}">
                <a16:creationId xmlns:a16="http://schemas.microsoft.com/office/drawing/2014/main" id="{74778F64-8017-4052-B307-674717288732}"/>
              </a:ext>
            </a:extLst>
          </p:cNvPr>
          <p:cNvSpPr/>
          <p:nvPr/>
        </p:nvSpPr>
        <p:spPr>
          <a:xfrm>
            <a:off x="11560244" y="292516"/>
            <a:ext cx="394192" cy="394191"/>
          </a:xfrm>
          <a:prstGeom prst="ellipse">
            <a:avLst/>
          </a:prstGeom>
          <a:solidFill>
            <a:srgbClr val="097EC2"/>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9" name="Espace réservé du texte 4">
            <a:extLst>
              <a:ext uri="{FF2B5EF4-FFF2-40B4-BE49-F238E27FC236}">
                <a16:creationId xmlns:a16="http://schemas.microsoft.com/office/drawing/2014/main" id="{9E7F055B-CF5E-471A-8561-9B82D1D5A0D1}"/>
              </a:ext>
            </a:extLst>
          </p:cNvPr>
          <p:cNvSpPr>
            <a:spLocks noGrp="1"/>
          </p:cNvSpPr>
          <p:nvPr>
            <p:ph type="body" sz="quarter" idx="3" hasCustomPrompt="1"/>
          </p:nvPr>
        </p:nvSpPr>
        <p:spPr>
          <a:xfrm>
            <a:off x="1167162" y="1501087"/>
            <a:ext cx="7343075" cy="378438"/>
          </a:xfrm>
        </p:spPr>
        <p:txBody>
          <a:bodyPr anchor="b">
            <a:normAutofit/>
          </a:bodyPr>
          <a:lstStyle>
            <a:lvl1pPr marL="0" indent="0">
              <a:lnSpc>
                <a:spcPct val="130000"/>
              </a:lnSpc>
              <a:spcBef>
                <a:spcPts val="0"/>
              </a:spcBef>
              <a:buNone/>
              <a:defRPr lang="fr-FR" sz="1500" dirty="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sz="1500" dirty="0" err="1">
                <a:latin typeface="+mj-lt"/>
              </a:rPr>
              <a:t>Retentabant</a:t>
            </a:r>
            <a:r>
              <a:rPr lang="fr-FR" sz="1500" dirty="0">
                <a:latin typeface="+mj-lt"/>
              </a:rPr>
              <a:t> </a:t>
            </a:r>
            <a:r>
              <a:rPr lang="fr-FR" sz="1500" dirty="0" err="1">
                <a:latin typeface="+mj-lt"/>
              </a:rPr>
              <a:t>advenas</a:t>
            </a:r>
            <a:r>
              <a:rPr lang="fr-FR" sz="1500" dirty="0">
                <a:latin typeface="+mj-lt"/>
              </a:rPr>
              <a:t> cum </a:t>
            </a:r>
            <a:r>
              <a:rPr lang="fr-FR" sz="1500" dirty="0" err="1">
                <a:latin typeface="+mj-lt"/>
              </a:rPr>
              <a:t>cum</a:t>
            </a:r>
            <a:r>
              <a:rPr lang="fr-FR" sz="1500" dirty="0">
                <a:latin typeface="+mj-lt"/>
              </a:rPr>
              <a:t> omnium </a:t>
            </a:r>
            <a:r>
              <a:rPr lang="fr-FR" sz="1500" dirty="0" err="1">
                <a:latin typeface="+mj-lt"/>
              </a:rPr>
              <a:t>omnium</a:t>
            </a:r>
            <a:r>
              <a:rPr lang="fr-FR" sz="1500" dirty="0">
                <a:latin typeface="+mj-lt"/>
              </a:rPr>
              <a:t> quod </a:t>
            </a:r>
            <a:r>
              <a:rPr lang="fr-FR" sz="1500" dirty="0" err="1">
                <a:latin typeface="+mj-lt"/>
              </a:rPr>
              <a:t>bacarum</a:t>
            </a:r>
            <a:r>
              <a:rPr lang="fr-FR" sz="1500" dirty="0">
                <a:latin typeface="+mj-lt"/>
              </a:rPr>
              <a:t> </a:t>
            </a:r>
            <a:r>
              <a:rPr lang="fr-FR" sz="1500" dirty="0" err="1">
                <a:latin typeface="+mj-lt"/>
              </a:rPr>
              <a:t>suavitate</a:t>
            </a:r>
            <a:r>
              <a:rPr lang="fr-FR" sz="1500" dirty="0">
                <a:latin typeface="+mj-lt"/>
              </a:rPr>
              <a:t> </a:t>
            </a:r>
            <a:r>
              <a:rPr lang="fr-FR" sz="1500" dirty="0" err="1">
                <a:latin typeface="+mj-lt"/>
              </a:rPr>
              <a:t>bacarum</a:t>
            </a:r>
            <a:r>
              <a:rPr lang="fr-FR" sz="1500" dirty="0">
                <a:latin typeface="+mj-lt"/>
              </a:rPr>
              <a:t> </a:t>
            </a:r>
            <a:r>
              <a:rPr lang="fr-FR" sz="1500" dirty="0" err="1">
                <a:latin typeface="+mj-lt"/>
              </a:rPr>
              <a:t>ingenuos</a:t>
            </a:r>
            <a:endParaRPr lang="fr-FR" sz="1500" dirty="0">
              <a:latin typeface="+mj-lt"/>
            </a:endParaRPr>
          </a:p>
        </p:txBody>
      </p:sp>
      <p:sp>
        <p:nvSpPr>
          <p:cNvPr id="20" name="Espace réservé du texte 4">
            <a:extLst>
              <a:ext uri="{FF2B5EF4-FFF2-40B4-BE49-F238E27FC236}">
                <a16:creationId xmlns:a16="http://schemas.microsoft.com/office/drawing/2014/main" id="{80940870-2D47-4ADD-A5DA-F52F869DC959}"/>
              </a:ext>
            </a:extLst>
          </p:cNvPr>
          <p:cNvSpPr>
            <a:spLocks noGrp="1"/>
          </p:cNvSpPr>
          <p:nvPr>
            <p:ph type="body" sz="quarter" idx="13" hasCustomPrompt="1"/>
          </p:nvPr>
        </p:nvSpPr>
        <p:spPr>
          <a:xfrm>
            <a:off x="1212440" y="2698026"/>
            <a:ext cx="7343075" cy="378438"/>
          </a:xfrm>
        </p:spPr>
        <p:txBody>
          <a:bodyPr anchor="b">
            <a:normAutofit/>
          </a:bodyPr>
          <a:lstStyle>
            <a:lvl1pPr marL="0" indent="0">
              <a:lnSpc>
                <a:spcPct val="130000"/>
              </a:lnSpc>
              <a:spcBef>
                <a:spcPts val="0"/>
              </a:spcBef>
              <a:buNone/>
              <a:defRPr lang="fr-FR" sz="1500" dirty="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sz="1500" dirty="0" err="1">
                <a:latin typeface="+mj-lt"/>
              </a:rPr>
              <a:t>Retentabant</a:t>
            </a:r>
            <a:r>
              <a:rPr lang="fr-FR" sz="1500" dirty="0">
                <a:latin typeface="+mj-lt"/>
              </a:rPr>
              <a:t> </a:t>
            </a:r>
            <a:r>
              <a:rPr lang="fr-FR" sz="1500" dirty="0" err="1">
                <a:latin typeface="+mj-lt"/>
              </a:rPr>
              <a:t>advenas</a:t>
            </a:r>
            <a:r>
              <a:rPr lang="fr-FR" sz="1500" dirty="0">
                <a:latin typeface="+mj-lt"/>
              </a:rPr>
              <a:t> cum </a:t>
            </a:r>
            <a:r>
              <a:rPr lang="fr-FR" sz="1500" dirty="0" err="1">
                <a:latin typeface="+mj-lt"/>
              </a:rPr>
              <a:t>cum</a:t>
            </a:r>
            <a:r>
              <a:rPr lang="fr-FR" sz="1500" dirty="0">
                <a:latin typeface="+mj-lt"/>
              </a:rPr>
              <a:t> omnium </a:t>
            </a:r>
            <a:r>
              <a:rPr lang="fr-FR" sz="1500" dirty="0" err="1">
                <a:latin typeface="+mj-lt"/>
              </a:rPr>
              <a:t>omnium</a:t>
            </a:r>
            <a:r>
              <a:rPr lang="fr-FR" sz="1500" dirty="0">
                <a:latin typeface="+mj-lt"/>
              </a:rPr>
              <a:t> quod </a:t>
            </a:r>
            <a:r>
              <a:rPr lang="fr-FR" sz="1500" dirty="0" err="1">
                <a:latin typeface="+mj-lt"/>
              </a:rPr>
              <a:t>bacarum</a:t>
            </a:r>
            <a:r>
              <a:rPr lang="fr-FR" sz="1500" dirty="0">
                <a:latin typeface="+mj-lt"/>
              </a:rPr>
              <a:t> </a:t>
            </a:r>
            <a:r>
              <a:rPr lang="fr-FR" sz="1500" dirty="0" err="1">
                <a:latin typeface="+mj-lt"/>
              </a:rPr>
              <a:t>suavitate</a:t>
            </a:r>
            <a:r>
              <a:rPr lang="fr-FR" sz="1500" dirty="0">
                <a:latin typeface="+mj-lt"/>
              </a:rPr>
              <a:t> </a:t>
            </a:r>
            <a:r>
              <a:rPr lang="fr-FR" sz="1500" dirty="0" err="1">
                <a:latin typeface="+mj-lt"/>
              </a:rPr>
              <a:t>bacarum</a:t>
            </a:r>
            <a:r>
              <a:rPr lang="fr-FR" sz="1500" dirty="0">
                <a:latin typeface="+mj-lt"/>
              </a:rPr>
              <a:t> </a:t>
            </a:r>
            <a:r>
              <a:rPr lang="fr-FR" sz="1500" dirty="0" err="1">
                <a:latin typeface="+mj-lt"/>
              </a:rPr>
              <a:t>ingenuos</a:t>
            </a:r>
            <a:endParaRPr lang="fr-FR" sz="1500" dirty="0">
              <a:latin typeface="+mj-lt"/>
            </a:endParaRPr>
          </a:p>
        </p:txBody>
      </p:sp>
      <p:sp>
        <p:nvSpPr>
          <p:cNvPr id="21" name="Espace réservé du texte 4">
            <a:extLst>
              <a:ext uri="{FF2B5EF4-FFF2-40B4-BE49-F238E27FC236}">
                <a16:creationId xmlns:a16="http://schemas.microsoft.com/office/drawing/2014/main" id="{80EF57A6-9239-4A3B-8739-D7B733C4F0B9}"/>
              </a:ext>
            </a:extLst>
          </p:cNvPr>
          <p:cNvSpPr>
            <a:spLocks noGrp="1"/>
          </p:cNvSpPr>
          <p:nvPr>
            <p:ph type="body" sz="quarter" idx="14" hasCustomPrompt="1"/>
          </p:nvPr>
        </p:nvSpPr>
        <p:spPr>
          <a:xfrm>
            <a:off x="1212440" y="3814132"/>
            <a:ext cx="7343075" cy="378438"/>
          </a:xfrm>
        </p:spPr>
        <p:txBody>
          <a:bodyPr anchor="b">
            <a:normAutofit/>
          </a:bodyPr>
          <a:lstStyle>
            <a:lvl1pPr marL="0" indent="0">
              <a:lnSpc>
                <a:spcPct val="130000"/>
              </a:lnSpc>
              <a:spcBef>
                <a:spcPts val="0"/>
              </a:spcBef>
              <a:buNone/>
              <a:defRPr lang="fr-FR" sz="1500" dirty="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sz="1500" dirty="0" err="1">
                <a:latin typeface="+mj-lt"/>
              </a:rPr>
              <a:t>Retentabant</a:t>
            </a:r>
            <a:r>
              <a:rPr lang="fr-FR" sz="1500" dirty="0">
                <a:latin typeface="+mj-lt"/>
              </a:rPr>
              <a:t> </a:t>
            </a:r>
            <a:r>
              <a:rPr lang="fr-FR" sz="1500" dirty="0" err="1">
                <a:latin typeface="+mj-lt"/>
              </a:rPr>
              <a:t>advenas</a:t>
            </a:r>
            <a:r>
              <a:rPr lang="fr-FR" sz="1500" dirty="0">
                <a:latin typeface="+mj-lt"/>
              </a:rPr>
              <a:t> cum </a:t>
            </a:r>
            <a:r>
              <a:rPr lang="fr-FR" sz="1500" dirty="0" err="1">
                <a:latin typeface="+mj-lt"/>
              </a:rPr>
              <a:t>cum</a:t>
            </a:r>
            <a:r>
              <a:rPr lang="fr-FR" sz="1500" dirty="0">
                <a:latin typeface="+mj-lt"/>
              </a:rPr>
              <a:t> omnium </a:t>
            </a:r>
            <a:r>
              <a:rPr lang="fr-FR" sz="1500" dirty="0" err="1">
                <a:latin typeface="+mj-lt"/>
              </a:rPr>
              <a:t>omnium</a:t>
            </a:r>
            <a:r>
              <a:rPr lang="fr-FR" sz="1500" dirty="0">
                <a:latin typeface="+mj-lt"/>
              </a:rPr>
              <a:t> quod </a:t>
            </a:r>
            <a:r>
              <a:rPr lang="fr-FR" sz="1500" dirty="0" err="1">
                <a:latin typeface="+mj-lt"/>
              </a:rPr>
              <a:t>bacarum</a:t>
            </a:r>
            <a:r>
              <a:rPr lang="fr-FR" sz="1500" dirty="0">
                <a:latin typeface="+mj-lt"/>
              </a:rPr>
              <a:t> </a:t>
            </a:r>
            <a:r>
              <a:rPr lang="fr-FR" sz="1500" dirty="0" err="1">
                <a:latin typeface="+mj-lt"/>
              </a:rPr>
              <a:t>suavitate</a:t>
            </a:r>
            <a:r>
              <a:rPr lang="fr-FR" sz="1500" dirty="0">
                <a:latin typeface="+mj-lt"/>
              </a:rPr>
              <a:t> </a:t>
            </a:r>
            <a:r>
              <a:rPr lang="fr-FR" sz="1500" dirty="0" err="1">
                <a:latin typeface="+mj-lt"/>
              </a:rPr>
              <a:t>bacarum</a:t>
            </a:r>
            <a:r>
              <a:rPr lang="fr-FR" sz="1500" dirty="0">
                <a:latin typeface="+mj-lt"/>
              </a:rPr>
              <a:t> </a:t>
            </a:r>
            <a:r>
              <a:rPr lang="fr-FR" sz="1500" dirty="0" err="1">
                <a:latin typeface="+mj-lt"/>
              </a:rPr>
              <a:t>ingenuos</a:t>
            </a:r>
            <a:endParaRPr lang="fr-FR" sz="1500" dirty="0">
              <a:latin typeface="+mj-lt"/>
            </a:endParaRPr>
          </a:p>
        </p:txBody>
      </p:sp>
      <p:sp>
        <p:nvSpPr>
          <p:cNvPr id="22" name="Espace réservé du texte 4">
            <a:extLst>
              <a:ext uri="{FF2B5EF4-FFF2-40B4-BE49-F238E27FC236}">
                <a16:creationId xmlns:a16="http://schemas.microsoft.com/office/drawing/2014/main" id="{EF34AAD3-0188-402D-9584-E469F358F57E}"/>
              </a:ext>
            </a:extLst>
          </p:cNvPr>
          <p:cNvSpPr>
            <a:spLocks noGrp="1"/>
          </p:cNvSpPr>
          <p:nvPr>
            <p:ph type="body" sz="quarter" idx="15" hasCustomPrompt="1"/>
          </p:nvPr>
        </p:nvSpPr>
        <p:spPr>
          <a:xfrm>
            <a:off x="1212439" y="4790957"/>
            <a:ext cx="7343075" cy="378438"/>
          </a:xfrm>
        </p:spPr>
        <p:txBody>
          <a:bodyPr anchor="b">
            <a:normAutofit/>
          </a:bodyPr>
          <a:lstStyle>
            <a:lvl1pPr marL="0" indent="0">
              <a:lnSpc>
                <a:spcPct val="130000"/>
              </a:lnSpc>
              <a:spcBef>
                <a:spcPts val="0"/>
              </a:spcBef>
              <a:buNone/>
              <a:defRPr lang="fr-FR" sz="1500" dirty="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sz="1500" dirty="0" err="1">
                <a:latin typeface="+mj-lt"/>
              </a:rPr>
              <a:t>Retentabant</a:t>
            </a:r>
            <a:r>
              <a:rPr lang="fr-FR" sz="1500" dirty="0">
                <a:latin typeface="+mj-lt"/>
              </a:rPr>
              <a:t> </a:t>
            </a:r>
            <a:r>
              <a:rPr lang="fr-FR" sz="1500" dirty="0" err="1">
                <a:latin typeface="+mj-lt"/>
              </a:rPr>
              <a:t>advenas</a:t>
            </a:r>
            <a:r>
              <a:rPr lang="fr-FR" sz="1500" dirty="0">
                <a:latin typeface="+mj-lt"/>
              </a:rPr>
              <a:t> cum </a:t>
            </a:r>
            <a:r>
              <a:rPr lang="fr-FR" sz="1500" dirty="0" err="1">
                <a:latin typeface="+mj-lt"/>
              </a:rPr>
              <a:t>cum</a:t>
            </a:r>
            <a:r>
              <a:rPr lang="fr-FR" sz="1500" dirty="0">
                <a:latin typeface="+mj-lt"/>
              </a:rPr>
              <a:t> omnium </a:t>
            </a:r>
            <a:r>
              <a:rPr lang="fr-FR" sz="1500" dirty="0" err="1">
                <a:latin typeface="+mj-lt"/>
              </a:rPr>
              <a:t>omnium</a:t>
            </a:r>
            <a:r>
              <a:rPr lang="fr-FR" sz="1500" dirty="0">
                <a:latin typeface="+mj-lt"/>
              </a:rPr>
              <a:t> quod </a:t>
            </a:r>
            <a:r>
              <a:rPr lang="fr-FR" sz="1500" dirty="0" err="1">
                <a:latin typeface="+mj-lt"/>
              </a:rPr>
              <a:t>bacarum</a:t>
            </a:r>
            <a:r>
              <a:rPr lang="fr-FR" sz="1500" dirty="0">
                <a:latin typeface="+mj-lt"/>
              </a:rPr>
              <a:t> </a:t>
            </a:r>
            <a:r>
              <a:rPr lang="fr-FR" sz="1500" dirty="0" err="1">
                <a:latin typeface="+mj-lt"/>
              </a:rPr>
              <a:t>suavitate</a:t>
            </a:r>
            <a:r>
              <a:rPr lang="fr-FR" sz="1500" dirty="0">
                <a:latin typeface="+mj-lt"/>
              </a:rPr>
              <a:t> </a:t>
            </a:r>
            <a:r>
              <a:rPr lang="fr-FR" sz="1500" dirty="0" err="1">
                <a:latin typeface="+mj-lt"/>
              </a:rPr>
              <a:t>bacarum</a:t>
            </a:r>
            <a:r>
              <a:rPr lang="fr-FR" sz="1500" dirty="0">
                <a:latin typeface="+mj-lt"/>
              </a:rPr>
              <a:t> </a:t>
            </a:r>
            <a:r>
              <a:rPr lang="fr-FR" sz="1500" dirty="0" err="1">
                <a:latin typeface="+mj-lt"/>
              </a:rPr>
              <a:t>ingenuos</a:t>
            </a:r>
            <a:endParaRPr lang="fr-FR" sz="1500" dirty="0">
              <a:latin typeface="+mj-lt"/>
            </a:endParaRPr>
          </a:p>
        </p:txBody>
      </p:sp>
      <p:pic>
        <p:nvPicPr>
          <p:cNvPr id="23" name="Image 22">
            <a:extLst>
              <a:ext uri="{FF2B5EF4-FFF2-40B4-BE49-F238E27FC236}">
                <a16:creationId xmlns:a16="http://schemas.microsoft.com/office/drawing/2014/main" id="{882A5E9B-144C-45F8-A95C-7A1D3CDA5CB2}"/>
              </a:ext>
            </a:extLst>
          </p:cNvPr>
          <p:cNvPicPr>
            <a:picLocks noChangeAspect="1"/>
          </p:cNvPicPr>
          <p:nvPr/>
        </p:nvPicPr>
        <p:blipFill>
          <a:blip r:embed="rId2"/>
          <a:stretch>
            <a:fillRect/>
          </a:stretch>
        </p:blipFill>
        <p:spPr>
          <a:xfrm>
            <a:off x="200586" y="6427695"/>
            <a:ext cx="11807644" cy="341014"/>
          </a:xfrm>
          <a:prstGeom prst="rect">
            <a:avLst/>
          </a:prstGeom>
        </p:spPr>
      </p:pic>
      <p:sp>
        <p:nvSpPr>
          <p:cNvPr id="24" name="Cercle">
            <a:extLst>
              <a:ext uri="{FF2B5EF4-FFF2-40B4-BE49-F238E27FC236}">
                <a16:creationId xmlns:a16="http://schemas.microsoft.com/office/drawing/2014/main" id="{49B237E7-E1A9-4B64-9EEF-CF596EDCD235}"/>
              </a:ext>
            </a:extLst>
          </p:cNvPr>
          <p:cNvSpPr/>
          <p:nvPr userDrawn="1"/>
        </p:nvSpPr>
        <p:spPr>
          <a:xfrm>
            <a:off x="718456" y="3720729"/>
            <a:ext cx="261242" cy="261242"/>
          </a:xfrm>
          <a:prstGeom prst="ellipse">
            <a:avLst/>
          </a:prstGeom>
          <a:solidFill>
            <a:srgbClr val="F21D9B"/>
          </a:solidFill>
          <a:ln w="12700">
            <a:no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solidFill>
                <a:srgbClr val="F21D9B"/>
              </a:solidFill>
            </a:endParaRPr>
          </a:p>
        </p:txBody>
      </p:sp>
      <p:sp>
        <p:nvSpPr>
          <p:cNvPr id="25" name="Cercle">
            <a:extLst>
              <a:ext uri="{FF2B5EF4-FFF2-40B4-BE49-F238E27FC236}">
                <a16:creationId xmlns:a16="http://schemas.microsoft.com/office/drawing/2014/main" id="{0685135E-D36F-41F4-ACF7-DEEDA17DEDC2}"/>
              </a:ext>
            </a:extLst>
          </p:cNvPr>
          <p:cNvSpPr/>
          <p:nvPr userDrawn="1"/>
        </p:nvSpPr>
        <p:spPr>
          <a:xfrm>
            <a:off x="707579" y="5332749"/>
            <a:ext cx="261242" cy="261242"/>
          </a:xfrm>
          <a:prstGeom prst="ellipse">
            <a:avLst/>
          </a:prstGeom>
          <a:solidFill>
            <a:srgbClr val="00C07C"/>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26" name="Cercle">
            <a:extLst>
              <a:ext uri="{FF2B5EF4-FFF2-40B4-BE49-F238E27FC236}">
                <a16:creationId xmlns:a16="http://schemas.microsoft.com/office/drawing/2014/main" id="{BCD74224-E13B-4DA4-B400-1C4E780982EF}"/>
              </a:ext>
            </a:extLst>
          </p:cNvPr>
          <p:cNvSpPr/>
          <p:nvPr userDrawn="1"/>
        </p:nvSpPr>
        <p:spPr>
          <a:xfrm>
            <a:off x="707579" y="5935205"/>
            <a:ext cx="261242" cy="261242"/>
          </a:xfrm>
          <a:prstGeom prst="ellipse">
            <a:avLst/>
          </a:prstGeom>
          <a:solidFill>
            <a:srgbClr val="FFC700"/>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Tree>
    <p:extLst>
      <p:ext uri="{BB962C8B-B14F-4D97-AF65-F5344CB8AC3E}">
        <p14:creationId xmlns:p14="http://schemas.microsoft.com/office/powerpoint/2010/main" val="1023350810"/>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0D6B1B2-5DB4-9730-4011-556F42581E95}"/>
              </a:ext>
            </a:extLst>
          </p:cNvPr>
          <p:cNvPicPr>
            <a:picLocks noChangeAspect="1"/>
          </p:cNvPicPr>
          <p:nvPr/>
        </p:nvPicPr>
        <p:blipFill>
          <a:blip r:embed="rId2"/>
          <a:stretch>
            <a:fillRect/>
          </a:stretch>
        </p:blipFill>
        <p:spPr>
          <a:xfrm>
            <a:off x="200586" y="6427695"/>
            <a:ext cx="11807644" cy="341014"/>
          </a:xfrm>
          <a:prstGeom prst="rect">
            <a:avLst/>
          </a:prstGeom>
        </p:spPr>
      </p:pic>
      <p:pic>
        <p:nvPicPr>
          <p:cNvPr id="3" name="Image 2">
            <a:extLst>
              <a:ext uri="{FF2B5EF4-FFF2-40B4-BE49-F238E27FC236}">
                <a16:creationId xmlns:a16="http://schemas.microsoft.com/office/drawing/2014/main" id="{81EE8ED5-0C5B-4818-95CF-42DC7D90605C}"/>
              </a:ext>
            </a:extLst>
          </p:cNvPr>
          <p:cNvPicPr>
            <a:picLocks noChangeAspect="1"/>
          </p:cNvPicPr>
          <p:nvPr userDrawn="1"/>
        </p:nvPicPr>
        <p:blipFill>
          <a:blip r:embed="rId3"/>
          <a:stretch>
            <a:fillRect/>
          </a:stretch>
        </p:blipFill>
        <p:spPr>
          <a:xfrm>
            <a:off x="60960" y="6333781"/>
            <a:ext cx="12057026" cy="524219"/>
          </a:xfrm>
          <a:prstGeom prst="rect">
            <a:avLst/>
          </a:prstGeom>
        </p:spPr>
      </p:pic>
      <p:pic>
        <p:nvPicPr>
          <p:cNvPr id="4" name="Image 3">
            <a:extLst>
              <a:ext uri="{FF2B5EF4-FFF2-40B4-BE49-F238E27FC236}">
                <a16:creationId xmlns:a16="http://schemas.microsoft.com/office/drawing/2014/main" id="{E4FA6090-BED5-4E0A-A3D0-6EC4E298B630}"/>
              </a:ext>
            </a:extLst>
          </p:cNvPr>
          <p:cNvPicPr>
            <a:picLocks noChangeAspect="1"/>
          </p:cNvPicPr>
          <p:nvPr userDrawn="1"/>
        </p:nvPicPr>
        <p:blipFill>
          <a:blip r:embed="rId4"/>
          <a:stretch>
            <a:fillRect/>
          </a:stretch>
        </p:blipFill>
        <p:spPr>
          <a:xfrm>
            <a:off x="10702834" y="0"/>
            <a:ext cx="1489165" cy="78378"/>
          </a:xfrm>
          <a:prstGeom prst="rect">
            <a:avLst/>
          </a:prstGeom>
          <a:solidFill>
            <a:schemeClr val="accent4">
              <a:lumMod val="60000"/>
              <a:lumOff val="40000"/>
            </a:schemeClr>
          </a:solidFill>
        </p:spPr>
      </p:pic>
    </p:spTree>
    <p:extLst>
      <p:ext uri="{BB962C8B-B14F-4D97-AF65-F5344CB8AC3E}">
        <p14:creationId xmlns:p14="http://schemas.microsoft.com/office/powerpoint/2010/main" val="4192737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7BE279-C93D-DDCA-21DD-FB14902908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C85BDDD-5933-931C-F7C7-1F11BDD69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89EC72B-E643-F185-1627-E0B9FA5BC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E161654-6AA2-2130-1A63-1B74169FC1E7}"/>
              </a:ext>
            </a:extLst>
          </p:cNvPr>
          <p:cNvSpPr>
            <a:spLocks noGrp="1"/>
          </p:cNvSpPr>
          <p:nvPr>
            <p:ph type="dt" sz="half" idx="10"/>
          </p:nvPr>
        </p:nvSpPr>
        <p:spPr/>
        <p:txBody>
          <a:bodyPr/>
          <a:lstStyle/>
          <a:p>
            <a:fld id="{12C956CA-050A-5C44-8C9E-CD8B3931E76C}" type="datetimeFigureOut">
              <a:rPr lang="fr-FR" smtClean="0"/>
              <a:t>16/01/2026</a:t>
            </a:fld>
            <a:endParaRPr lang="fr-FR"/>
          </a:p>
        </p:txBody>
      </p:sp>
      <p:sp>
        <p:nvSpPr>
          <p:cNvPr id="6" name="Espace réservé du pied de page 5">
            <a:extLst>
              <a:ext uri="{FF2B5EF4-FFF2-40B4-BE49-F238E27FC236}">
                <a16:creationId xmlns:a16="http://schemas.microsoft.com/office/drawing/2014/main" id="{6F10E55A-0002-B1B6-0853-9C174C369CC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CD1BFD-4752-6F05-BA62-4E8C6FD05F82}"/>
              </a:ext>
            </a:extLst>
          </p:cNvPr>
          <p:cNvSpPr>
            <a:spLocks noGrp="1"/>
          </p:cNvSpPr>
          <p:nvPr>
            <p:ph type="sldNum" sz="quarter" idx="12"/>
          </p:nvPr>
        </p:nvSpPr>
        <p:spPr/>
        <p:txBody>
          <a:bodyPr/>
          <a:lstStyle/>
          <a:p>
            <a:fld id="{D638ED03-55DC-0C49-BADF-976C063E3D58}" type="slidenum">
              <a:rPr lang="fr-FR" smtClean="0"/>
              <a:t>‹N°›</a:t>
            </a:fld>
            <a:endParaRPr lang="fr-FR"/>
          </a:p>
        </p:txBody>
      </p:sp>
    </p:spTree>
    <p:extLst>
      <p:ext uri="{BB962C8B-B14F-4D97-AF65-F5344CB8AC3E}">
        <p14:creationId xmlns:p14="http://schemas.microsoft.com/office/powerpoint/2010/main" val="527807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3FB5A8-1547-BEA1-C239-7D797B64279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BEEF8AA-7F84-00E7-93E3-4F094AF88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A791C306-BB3A-C3ED-ECE4-63B7612D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59EA79A-08A7-8D86-E3E3-231A89C98BD9}"/>
              </a:ext>
            </a:extLst>
          </p:cNvPr>
          <p:cNvSpPr>
            <a:spLocks noGrp="1"/>
          </p:cNvSpPr>
          <p:nvPr>
            <p:ph type="dt" sz="half" idx="10"/>
          </p:nvPr>
        </p:nvSpPr>
        <p:spPr/>
        <p:txBody>
          <a:bodyPr/>
          <a:lstStyle/>
          <a:p>
            <a:fld id="{12C956CA-050A-5C44-8C9E-CD8B3931E76C}" type="datetimeFigureOut">
              <a:rPr lang="fr-FR" smtClean="0"/>
              <a:t>16/01/2026</a:t>
            </a:fld>
            <a:endParaRPr lang="fr-FR"/>
          </a:p>
        </p:txBody>
      </p:sp>
      <p:sp>
        <p:nvSpPr>
          <p:cNvPr id="6" name="Espace réservé du pied de page 5">
            <a:extLst>
              <a:ext uri="{FF2B5EF4-FFF2-40B4-BE49-F238E27FC236}">
                <a16:creationId xmlns:a16="http://schemas.microsoft.com/office/drawing/2014/main" id="{9772D79B-6FFD-CE84-3D6E-814D25C2BD2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9CFCAFE-0468-FA8A-17D8-5746EA3718E8}"/>
              </a:ext>
            </a:extLst>
          </p:cNvPr>
          <p:cNvSpPr>
            <a:spLocks noGrp="1"/>
          </p:cNvSpPr>
          <p:nvPr>
            <p:ph type="sldNum" sz="quarter" idx="12"/>
          </p:nvPr>
        </p:nvSpPr>
        <p:spPr/>
        <p:txBody>
          <a:bodyPr/>
          <a:lstStyle/>
          <a:p>
            <a:fld id="{D638ED03-55DC-0C49-BADF-976C063E3D58}" type="slidenum">
              <a:rPr lang="fr-FR" smtClean="0"/>
              <a:t>‹N°›</a:t>
            </a:fld>
            <a:endParaRPr lang="fr-FR"/>
          </a:p>
        </p:txBody>
      </p:sp>
    </p:spTree>
    <p:extLst>
      <p:ext uri="{BB962C8B-B14F-4D97-AF65-F5344CB8AC3E}">
        <p14:creationId xmlns:p14="http://schemas.microsoft.com/office/powerpoint/2010/main" val="3863799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49A57-5B67-53E1-131D-C644149C1C5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E010791-1FE7-A4AC-98BC-7C50FE6054E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B544FA6-AA17-FE8E-A68B-1BCF59E32AFA}"/>
              </a:ext>
            </a:extLst>
          </p:cNvPr>
          <p:cNvSpPr>
            <a:spLocks noGrp="1"/>
          </p:cNvSpPr>
          <p:nvPr>
            <p:ph type="dt" sz="half" idx="10"/>
          </p:nvPr>
        </p:nvSpPr>
        <p:spPr/>
        <p:txBody>
          <a:bodyPr/>
          <a:lstStyle/>
          <a:p>
            <a:fld id="{12C956CA-050A-5C44-8C9E-CD8B3931E76C}" type="datetimeFigureOut">
              <a:rPr lang="fr-FR" smtClean="0"/>
              <a:t>16/01/2026</a:t>
            </a:fld>
            <a:endParaRPr lang="fr-FR"/>
          </a:p>
        </p:txBody>
      </p:sp>
      <p:sp>
        <p:nvSpPr>
          <p:cNvPr id="5" name="Espace réservé du pied de page 4">
            <a:extLst>
              <a:ext uri="{FF2B5EF4-FFF2-40B4-BE49-F238E27FC236}">
                <a16:creationId xmlns:a16="http://schemas.microsoft.com/office/drawing/2014/main" id="{94B6E172-B623-A302-F315-103881ABF82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127F000-8434-8C12-CD6E-1CB68DCAB457}"/>
              </a:ext>
            </a:extLst>
          </p:cNvPr>
          <p:cNvSpPr>
            <a:spLocks noGrp="1"/>
          </p:cNvSpPr>
          <p:nvPr>
            <p:ph type="sldNum" sz="quarter" idx="12"/>
          </p:nvPr>
        </p:nvSpPr>
        <p:spPr/>
        <p:txBody>
          <a:bodyPr/>
          <a:lstStyle/>
          <a:p>
            <a:fld id="{D638ED03-55DC-0C49-BADF-976C063E3D58}" type="slidenum">
              <a:rPr lang="fr-FR" smtClean="0"/>
              <a:t>‹N°›</a:t>
            </a:fld>
            <a:endParaRPr lang="fr-FR"/>
          </a:p>
        </p:txBody>
      </p:sp>
    </p:spTree>
    <p:extLst>
      <p:ext uri="{BB962C8B-B14F-4D97-AF65-F5344CB8AC3E}">
        <p14:creationId xmlns:p14="http://schemas.microsoft.com/office/powerpoint/2010/main" val="3362550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225568F-4F99-9FC6-6CCC-3C3BCEFE3DE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CD0B524-3B39-FE65-5824-A4ED3F7442F3}"/>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55B0C1-4973-5638-4949-5CBD5FB57F83}"/>
              </a:ext>
            </a:extLst>
          </p:cNvPr>
          <p:cNvSpPr>
            <a:spLocks noGrp="1"/>
          </p:cNvSpPr>
          <p:nvPr>
            <p:ph type="dt" sz="half" idx="10"/>
          </p:nvPr>
        </p:nvSpPr>
        <p:spPr/>
        <p:txBody>
          <a:bodyPr/>
          <a:lstStyle/>
          <a:p>
            <a:fld id="{12C956CA-050A-5C44-8C9E-CD8B3931E76C}" type="datetimeFigureOut">
              <a:rPr lang="fr-FR" smtClean="0"/>
              <a:t>16/01/2026</a:t>
            </a:fld>
            <a:endParaRPr lang="fr-FR"/>
          </a:p>
        </p:txBody>
      </p:sp>
      <p:sp>
        <p:nvSpPr>
          <p:cNvPr id="5" name="Espace réservé du pied de page 4">
            <a:extLst>
              <a:ext uri="{FF2B5EF4-FFF2-40B4-BE49-F238E27FC236}">
                <a16:creationId xmlns:a16="http://schemas.microsoft.com/office/drawing/2014/main" id="{101167B8-B14C-149C-094A-6CA1254B92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8A32B8-ECE0-766F-FB97-BD82B0BB6E25}"/>
              </a:ext>
            </a:extLst>
          </p:cNvPr>
          <p:cNvSpPr>
            <a:spLocks noGrp="1"/>
          </p:cNvSpPr>
          <p:nvPr>
            <p:ph type="sldNum" sz="quarter" idx="12"/>
          </p:nvPr>
        </p:nvSpPr>
        <p:spPr/>
        <p:txBody>
          <a:bodyPr/>
          <a:lstStyle/>
          <a:p>
            <a:fld id="{D638ED03-55DC-0C49-BADF-976C063E3D58}" type="slidenum">
              <a:rPr lang="fr-FR" smtClean="0"/>
              <a:t>‹N°›</a:t>
            </a:fld>
            <a:endParaRPr lang="fr-FR"/>
          </a:p>
        </p:txBody>
      </p:sp>
    </p:spTree>
    <p:extLst>
      <p:ext uri="{BB962C8B-B14F-4D97-AF65-F5344CB8AC3E}">
        <p14:creationId xmlns:p14="http://schemas.microsoft.com/office/powerpoint/2010/main" val="2134185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Couvertu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797F4D1-3F47-4356-BD85-D13F67B53C01}"/>
              </a:ext>
            </a:extLst>
          </p:cNvPr>
          <p:cNvPicPr>
            <a:picLocks noChangeAspect="1"/>
          </p:cNvPicPr>
          <p:nvPr/>
        </p:nvPicPr>
        <p:blipFill>
          <a:blip r:embed="rId2"/>
          <a:stretch>
            <a:fillRect/>
          </a:stretch>
        </p:blipFill>
        <p:spPr>
          <a:xfrm>
            <a:off x="0" y="-4989"/>
            <a:ext cx="12192000" cy="6567153"/>
          </a:xfrm>
          <a:prstGeom prst="rect">
            <a:avLst/>
          </a:prstGeom>
        </p:spPr>
      </p:pic>
      <p:sp>
        <p:nvSpPr>
          <p:cNvPr id="6" name="Espace réservé du texte 5">
            <a:extLst>
              <a:ext uri="{FF2B5EF4-FFF2-40B4-BE49-F238E27FC236}">
                <a16:creationId xmlns:a16="http://schemas.microsoft.com/office/drawing/2014/main" id="{8E9CCFF5-E176-479F-BEB8-4E25DBFB6421}"/>
              </a:ext>
            </a:extLst>
          </p:cNvPr>
          <p:cNvSpPr>
            <a:spLocks noGrp="1"/>
          </p:cNvSpPr>
          <p:nvPr>
            <p:ph type="body" sz="quarter" idx="10" hasCustomPrompt="1"/>
          </p:nvPr>
        </p:nvSpPr>
        <p:spPr>
          <a:xfrm>
            <a:off x="838200" y="2068513"/>
            <a:ext cx="5792788" cy="580683"/>
          </a:xfrm>
        </p:spPr>
        <p:txBody>
          <a:bodyPr/>
          <a:lstStyle>
            <a:lvl1pPr marL="0" indent="0">
              <a:buNone/>
              <a:defRPr sz="3200" b="1">
                <a:solidFill>
                  <a:schemeClr val="bg1"/>
                </a:solidFill>
              </a:defRPr>
            </a:lvl1pPr>
          </a:lstStyle>
          <a:p>
            <a:pPr lvl="0"/>
            <a:r>
              <a:rPr lang="fr-FR" dirty="0"/>
              <a:t>TITRE PRESENTATION</a:t>
            </a:r>
          </a:p>
        </p:txBody>
      </p:sp>
      <p:sp>
        <p:nvSpPr>
          <p:cNvPr id="9" name="Espace réservé du texte 8">
            <a:extLst>
              <a:ext uri="{FF2B5EF4-FFF2-40B4-BE49-F238E27FC236}">
                <a16:creationId xmlns:a16="http://schemas.microsoft.com/office/drawing/2014/main" id="{B51A6DD8-B42B-4B34-93DC-38224D678473}"/>
              </a:ext>
            </a:extLst>
          </p:cNvPr>
          <p:cNvSpPr>
            <a:spLocks noGrp="1"/>
          </p:cNvSpPr>
          <p:nvPr>
            <p:ph type="body" sz="quarter" idx="11" hasCustomPrompt="1"/>
          </p:nvPr>
        </p:nvSpPr>
        <p:spPr>
          <a:xfrm>
            <a:off x="838200" y="3007764"/>
            <a:ext cx="2538412" cy="658813"/>
          </a:xfrm>
        </p:spPr>
        <p:txBody>
          <a:bodyPr/>
          <a:lstStyle>
            <a:lvl1pPr marL="0" indent="0">
              <a:buNone/>
              <a:defRPr sz="1600">
                <a:solidFill>
                  <a:srgbClr val="FFDD00"/>
                </a:solidFill>
              </a:defRPr>
            </a:lvl1pPr>
          </a:lstStyle>
          <a:p>
            <a:pPr lvl="0"/>
            <a:r>
              <a:rPr lang="fr-FR" dirty="0"/>
              <a:t>Sous-titre</a:t>
            </a:r>
          </a:p>
        </p:txBody>
      </p:sp>
    </p:spTree>
    <p:extLst>
      <p:ext uri="{BB962C8B-B14F-4D97-AF65-F5344CB8AC3E}">
        <p14:creationId xmlns:p14="http://schemas.microsoft.com/office/powerpoint/2010/main" val="716921184"/>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2_1 bloc text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6F5F93-A763-D44A-8FF8-37C6D13CC2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B31BAF88-F7FC-C24E-A0C0-44DD54802B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2834" y="0"/>
            <a:ext cx="1489165" cy="78378"/>
          </a:xfrm>
          <a:prstGeom prst="rect">
            <a:avLst/>
          </a:prstGeom>
          <a:solidFill>
            <a:schemeClr val="accent4">
              <a:lumMod val="60000"/>
              <a:lumOff val="40000"/>
            </a:schemeClr>
          </a:solidFill>
        </p:spPr>
      </p:pic>
      <p:sp>
        <p:nvSpPr>
          <p:cNvPr id="11" name="Espace réservé du texte 11">
            <a:extLst>
              <a:ext uri="{FF2B5EF4-FFF2-40B4-BE49-F238E27FC236}">
                <a16:creationId xmlns:a16="http://schemas.microsoft.com/office/drawing/2014/main" id="{CFE4437B-04F5-4114-BA68-2B006E41A393}"/>
              </a:ext>
            </a:extLst>
          </p:cNvPr>
          <p:cNvSpPr>
            <a:spLocks noGrp="1"/>
          </p:cNvSpPr>
          <p:nvPr>
            <p:ph type="body" sz="quarter" idx="13" hasCustomPrompt="1"/>
          </p:nvPr>
        </p:nvSpPr>
        <p:spPr>
          <a:xfrm>
            <a:off x="487771" y="458131"/>
            <a:ext cx="2665413" cy="536168"/>
          </a:xfrm>
          <a:prstGeom prst="rect">
            <a:avLst/>
          </a:prstGeom>
        </p:spPr>
        <p:txBody>
          <a:bodyPr/>
          <a:lstStyle>
            <a:lvl1pPr marL="0" indent="0">
              <a:buNone/>
              <a:defRPr lang="fr-FR" sz="3200" b="1" kern="1200" dirty="0">
                <a:solidFill>
                  <a:schemeClr val="accent1">
                    <a:lumMod val="75000"/>
                  </a:schemeClr>
                </a:solidFill>
                <a:latin typeface="+mn-lt"/>
                <a:ea typeface="+mn-ea"/>
                <a:cs typeface="+mn-cs"/>
              </a:defRPr>
            </a:lvl1pPr>
          </a:lstStyle>
          <a:p>
            <a:r>
              <a:rPr lang="fr-FR" dirty="0"/>
              <a:t>TITRE</a:t>
            </a:r>
          </a:p>
        </p:txBody>
      </p:sp>
      <p:sp>
        <p:nvSpPr>
          <p:cNvPr id="12" name="Espace réservé du texte 13">
            <a:extLst>
              <a:ext uri="{FF2B5EF4-FFF2-40B4-BE49-F238E27FC236}">
                <a16:creationId xmlns:a16="http://schemas.microsoft.com/office/drawing/2014/main" id="{7B3DE4F8-E7C6-44E1-97B0-1F5D77E461CE}"/>
              </a:ext>
            </a:extLst>
          </p:cNvPr>
          <p:cNvSpPr>
            <a:spLocks noGrp="1"/>
          </p:cNvSpPr>
          <p:nvPr>
            <p:ph type="body" sz="quarter" idx="14" hasCustomPrompt="1"/>
          </p:nvPr>
        </p:nvSpPr>
        <p:spPr>
          <a:xfrm>
            <a:off x="487771" y="1223655"/>
            <a:ext cx="1935162" cy="475667"/>
          </a:xfrm>
          <a:prstGeom prst="rect">
            <a:avLst/>
          </a:prstGeom>
        </p:spPr>
        <p:txBody>
          <a:bodyPr/>
          <a:lstStyle>
            <a:lvl1pPr marL="0" indent="0">
              <a:buNone/>
              <a:defRPr lang="fr-FR" sz="2400" b="1" kern="1200" dirty="0">
                <a:solidFill>
                  <a:schemeClr val="accent1">
                    <a:lumMod val="75000"/>
                  </a:schemeClr>
                </a:solidFill>
                <a:latin typeface="+mn-lt"/>
                <a:ea typeface="+mn-ea"/>
                <a:cs typeface="+mn-cs"/>
              </a:defRPr>
            </a:lvl1pPr>
          </a:lstStyle>
          <a:p>
            <a:r>
              <a:rPr lang="fr-FR" dirty="0"/>
              <a:t>Sous titre</a:t>
            </a:r>
          </a:p>
        </p:txBody>
      </p:sp>
      <p:sp>
        <p:nvSpPr>
          <p:cNvPr id="13" name="Espace réservé du texte 5">
            <a:extLst>
              <a:ext uri="{FF2B5EF4-FFF2-40B4-BE49-F238E27FC236}">
                <a16:creationId xmlns:a16="http://schemas.microsoft.com/office/drawing/2014/main" id="{D2FC37BB-CEE5-47AC-9D3D-380B90D60235}"/>
              </a:ext>
            </a:extLst>
          </p:cNvPr>
          <p:cNvSpPr>
            <a:spLocks noGrp="1"/>
          </p:cNvSpPr>
          <p:nvPr>
            <p:ph type="body" sz="quarter" idx="17" hasCustomPrompt="1"/>
          </p:nvPr>
        </p:nvSpPr>
        <p:spPr>
          <a:xfrm>
            <a:off x="487771" y="2075807"/>
            <a:ext cx="11077212" cy="3552951"/>
          </a:xfrm>
          <a:prstGeom prst="rect">
            <a:avLst/>
          </a:prstGeom>
        </p:spPr>
        <p:txBody>
          <a:bodyPr/>
          <a:lstStyle>
            <a:lvl1pPr marL="0" indent="0">
              <a:buNone/>
              <a:defRPr/>
            </a:lvl1pPr>
          </a:lstStyle>
          <a:p>
            <a:r>
              <a:rPr lang="fr-FR" b="0" i="0" dirty="0">
                <a:solidFill>
                  <a:srgbClr val="000000"/>
                </a:solidFill>
                <a:effectLst/>
                <a:latin typeface="Open Sans"/>
              </a:rPr>
              <a:t>Texte</a:t>
            </a:r>
          </a:p>
        </p:txBody>
      </p:sp>
    </p:spTree>
    <p:extLst>
      <p:ext uri="{BB962C8B-B14F-4D97-AF65-F5344CB8AC3E}">
        <p14:creationId xmlns:p14="http://schemas.microsoft.com/office/powerpoint/2010/main" val="2462150775"/>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473119-9B87-1A40-97D0-5C2C96BF6A34}"/>
              </a:ext>
            </a:extLst>
          </p:cNvPr>
          <p:cNvPicPr>
            <a:picLocks noChangeAspect="1"/>
          </p:cNvPicPr>
          <p:nvPr userDrawn="1"/>
        </p:nvPicPr>
        <p:blipFill>
          <a:blip r:embed="rId2"/>
          <a:stretch>
            <a:fillRect/>
          </a:stretch>
        </p:blipFill>
        <p:spPr>
          <a:xfrm>
            <a:off x="60960" y="114664"/>
            <a:ext cx="12065000" cy="6350000"/>
          </a:xfrm>
          <a:prstGeom prst="rect">
            <a:avLst/>
          </a:prstGeom>
        </p:spPr>
      </p:pic>
    </p:spTree>
    <p:extLst>
      <p:ext uri="{BB962C8B-B14F-4D97-AF65-F5344CB8AC3E}">
        <p14:creationId xmlns:p14="http://schemas.microsoft.com/office/powerpoint/2010/main" val="427697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09600" y="6356353"/>
            <a:ext cx="2844800" cy="365125"/>
          </a:xfrm>
          <a:prstGeom prst="rect">
            <a:avLst/>
          </a:prstGeom>
        </p:spPr>
        <p:txBody>
          <a:bodyPr/>
          <a:lstStyle/>
          <a:p>
            <a:pPr defTabSz="457200"/>
            <a:fld id="{091C3EB6-4E4E-2C48-B9CC-35E944F3A1E9}" type="datetimeFigureOut">
              <a:rPr lang="fr-FR" smtClean="0">
                <a:solidFill>
                  <a:prstClr val="black">
                    <a:tint val="75000"/>
                  </a:prstClr>
                </a:solidFill>
              </a:rPr>
              <a:pPr defTabSz="457200"/>
              <a:t>16/01/2026</a:t>
            </a:fld>
            <a:endParaRPr lang="fr-FR">
              <a:solidFill>
                <a:prstClr val="black">
                  <a:tint val="75000"/>
                </a:prstClr>
              </a:solidFill>
            </a:endParaRPr>
          </a:p>
        </p:txBody>
      </p:sp>
      <p:sp>
        <p:nvSpPr>
          <p:cNvPr id="8" name="Espace réservé du pied de page 7"/>
          <p:cNvSpPr>
            <a:spLocks noGrp="1"/>
          </p:cNvSpPr>
          <p:nvPr>
            <p:ph type="ftr" sz="quarter" idx="11"/>
          </p:nvPr>
        </p:nvSpPr>
        <p:spPr>
          <a:xfrm>
            <a:off x="4165600" y="6356353"/>
            <a:ext cx="3860800" cy="365125"/>
          </a:xfrm>
          <a:prstGeom prst="rect">
            <a:avLst/>
          </a:prstGeom>
        </p:spPr>
        <p:txBody>
          <a:bodyPr/>
          <a:lstStyle/>
          <a:p>
            <a:pPr defTabSz="457200"/>
            <a:endParaRPr lang="fr-FR">
              <a:solidFill>
                <a:prstClr val="black">
                  <a:tint val="75000"/>
                </a:prstClr>
              </a:solidFill>
            </a:endParaRPr>
          </a:p>
        </p:txBody>
      </p:sp>
      <p:sp>
        <p:nvSpPr>
          <p:cNvPr id="9" name="Espace réservé du numéro de diapositive 8"/>
          <p:cNvSpPr>
            <a:spLocks noGrp="1"/>
          </p:cNvSpPr>
          <p:nvPr>
            <p:ph type="sldNum" sz="quarter" idx="12"/>
          </p:nvPr>
        </p:nvSpPr>
        <p:spPr>
          <a:xfrm>
            <a:off x="8876937" y="5556068"/>
            <a:ext cx="2818674" cy="512267"/>
          </a:xfrm>
          <a:prstGeom prst="rect">
            <a:avLst/>
          </a:prstGeom>
        </p:spPr>
        <p:txBody>
          <a:bodyPr/>
          <a:lstStyle/>
          <a:p>
            <a:pPr defTabSz="457200"/>
            <a:fld id="{72E6FE73-BE9C-5D4D-86D4-B99B1D618B10}" type="slidenum">
              <a:rPr lang="fr-FR" smtClean="0">
                <a:solidFill>
                  <a:prstClr val="black">
                    <a:tint val="75000"/>
                  </a:prstClr>
                </a:solidFill>
              </a:rPr>
              <a:pPr defTabSz="457200"/>
              <a:t>‹N°›</a:t>
            </a:fld>
            <a:endParaRPr lang="fr-FR">
              <a:solidFill>
                <a:prstClr val="black">
                  <a:tint val="75000"/>
                </a:prstClr>
              </a:solidFill>
            </a:endParaRPr>
          </a:p>
        </p:txBody>
      </p:sp>
    </p:spTree>
    <p:extLst>
      <p:ext uri="{BB962C8B-B14F-4D97-AF65-F5344CB8AC3E}">
        <p14:creationId xmlns:p14="http://schemas.microsoft.com/office/powerpoint/2010/main" val="3629280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6F5F93-A763-D44A-8FF8-37C6D13CC258}"/>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B31BAF88-F7FC-C24E-A0C0-44DD54802BDD}"/>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
        <p:nvSpPr>
          <p:cNvPr id="3" name="Espace réservé du contenu 2">
            <a:extLst>
              <a:ext uri="{FF2B5EF4-FFF2-40B4-BE49-F238E27FC236}">
                <a16:creationId xmlns:a16="http://schemas.microsoft.com/office/drawing/2014/main" id="{425A99C2-8951-7742-A908-F8251A528242}"/>
              </a:ext>
            </a:extLst>
          </p:cNvPr>
          <p:cNvSpPr>
            <a:spLocks noGrp="1"/>
          </p:cNvSpPr>
          <p:nvPr>
            <p:ph sz="quarter" idx="10" hasCustomPrompt="1"/>
          </p:nvPr>
        </p:nvSpPr>
        <p:spPr>
          <a:xfrm>
            <a:off x="487771" y="357733"/>
            <a:ext cx="3343275" cy="504416"/>
          </a:xfrm>
          <a:prstGeom prst="rect">
            <a:avLst/>
          </a:prstGeom>
        </p:spPr>
        <p:txBody>
          <a:bodyPr/>
          <a:lstStyle>
            <a:lvl1pPr marL="0" indent="0">
              <a:buNone/>
              <a:defRPr sz="3200" b="1">
                <a:solidFill>
                  <a:schemeClr val="accent1">
                    <a:lumMod val="75000"/>
                  </a:schemeClr>
                </a:solidFill>
              </a:defRPr>
            </a:lvl1pPr>
          </a:lstStyle>
          <a:p>
            <a:r>
              <a:rPr lang="fr-FR" dirty="0"/>
              <a:t>TITRE</a:t>
            </a:r>
          </a:p>
        </p:txBody>
      </p:sp>
      <p:sp>
        <p:nvSpPr>
          <p:cNvPr id="7" name="Espace réservé du contenu 6">
            <a:extLst>
              <a:ext uri="{FF2B5EF4-FFF2-40B4-BE49-F238E27FC236}">
                <a16:creationId xmlns:a16="http://schemas.microsoft.com/office/drawing/2014/main" id="{84EC45C4-FB5B-C444-8441-5B90E8F661E0}"/>
              </a:ext>
            </a:extLst>
          </p:cNvPr>
          <p:cNvSpPr>
            <a:spLocks noGrp="1"/>
          </p:cNvSpPr>
          <p:nvPr>
            <p:ph sz="quarter" idx="11" hasCustomPrompt="1"/>
          </p:nvPr>
        </p:nvSpPr>
        <p:spPr>
          <a:xfrm>
            <a:off x="487771" y="1140687"/>
            <a:ext cx="2665412" cy="409439"/>
          </a:xfrm>
          <a:prstGeom prst="rect">
            <a:avLst/>
          </a:prstGeom>
        </p:spPr>
        <p:txBody>
          <a:bodyPr/>
          <a:lstStyle>
            <a:lvl1pPr marL="0" indent="0">
              <a:buNone/>
              <a:defRPr sz="2400" b="1">
                <a:solidFill>
                  <a:schemeClr val="accent1">
                    <a:lumMod val="75000"/>
                  </a:schemeClr>
                </a:solidFill>
              </a:defRPr>
            </a:lvl1pPr>
          </a:lstStyle>
          <a:p>
            <a:r>
              <a:rPr lang="fr-FR" dirty="0"/>
              <a:t>Sous titre</a:t>
            </a:r>
          </a:p>
        </p:txBody>
      </p:sp>
      <p:sp>
        <p:nvSpPr>
          <p:cNvPr id="9" name="Espace réservé du contenu 8">
            <a:extLst>
              <a:ext uri="{FF2B5EF4-FFF2-40B4-BE49-F238E27FC236}">
                <a16:creationId xmlns:a16="http://schemas.microsoft.com/office/drawing/2014/main" id="{3F8B37FD-0073-384A-BC14-7371645ABCA1}"/>
              </a:ext>
            </a:extLst>
          </p:cNvPr>
          <p:cNvSpPr>
            <a:spLocks noGrp="1"/>
          </p:cNvSpPr>
          <p:nvPr>
            <p:ph sz="quarter" idx="12" hasCustomPrompt="1"/>
          </p:nvPr>
        </p:nvSpPr>
        <p:spPr>
          <a:xfrm>
            <a:off x="487771" y="1828664"/>
            <a:ext cx="11077212" cy="3283267"/>
          </a:xfrm>
          <a:prstGeom prst="rect">
            <a:avLst/>
          </a:prstGeom>
        </p:spPr>
        <p:txBody>
          <a:bodyPr/>
          <a:lstStyle>
            <a:lvl1pPr marL="0" indent="0" algn="just">
              <a:buNone/>
              <a:defRPr lang="fr-FR" sz="2000" b="0" i="0" smtClean="0">
                <a:effectLst/>
              </a:defRPr>
            </a:lvl1pPr>
          </a:lstStyle>
          <a:p>
            <a:r>
              <a:rPr lang="fr-FR" b="0" i="0" dirty="0" err="1">
                <a:solidFill>
                  <a:srgbClr val="000000"/>
                </a:solidFill>
                <a:effectLst/>
                <a:latin typeface="Open Sans"/>
              </a:rPr>
              <a:t>Lorem</a:t>
            </a:r>
            <a:r>
              <a:rPr lang="fr-FR" b="0" i="0" dirty="0">
                <a:solidFill>
                  <a:srgbClr val="000000"/>
                </a:solidFill>
                <a:effectLst/>
                <a:latin typeface="Open Sans"/>
              </a:rPr>
              <a:t> </a:t>
            </a:r>
            <a:r>
              <a:rPr lang="fr-FR" b="0" i="0" dirty="0" err="1">
                <a:solidFill>
                  <a:srgbClr val="000000"/>
                </a:solidFill>
                <a:effectLst/>
                <a:latin typeface="Open Sans"/>
              </a:rPr>
              <a:t>ipsum</a:t>
            </a:r>
            <a:r>
              <a:rPr lang="fr-FR" b="0" i="0" dirty="0">
                <a:solidFill>
                  <a:srgbClr val="000000"/>
                </a:solidFill>
                <a:effectLst/>
                <a:latin typeface="Open Sans"/>
              </a:rPr>
              <a:t> </a:t>
            </a:r>
            <a:r>
              <a:rPr lang="fr-FR" b="0" i="0" dirty="0" err="1">
                <a:solidFill>
                  <a:srgbClr val="000000"/>
                </a:solidFill>
                <a:effectLst/>
                <a:latin typeface="Open Sans"/>
              </a:rPr>
              <a:t>dolor</a:t>
            </a:r>
            <a:r>
              <a:rPr lang="fr-FR" b="0" i="0" dirty="0">
                <a:solidFill>
                  <a:srgbClr val="000000"/>
                </a:solidFill>
                <a:effectLst/>
                <a:latin typeface="Open Sans"/>
              </a:rPr>
              <a:t> </a:t>
            </a:r>
            <a:r>
              <a:rPr lang="fr-FR" b="0" i="0" dirty="0" err="1">
                <a:solidFill>
                  <a:srgbClr val="000000"/>
                </a:solidFill>
                <a:effectLst/>
                <a:latin typeface="Open Sans"/>
              </a:rPr>
              <a:t>sit</a:t>
            </a:r>
            <a:r>
              <a:rPr lang="fr-FR" b="0" i="0" dirty="0">
                <a:solidFill>
                  <a:srgbClr val="000000"/>
                </a:solidFill>
                <a:effectLst/>
                <a:latin typeface="Open Sans"/>
              </a:rPr>
              <a:t> </a:t>
            </a:r>
            <a:r>
              <a:rPr lang="fr-FR" b="0" i="0" dirty="0" err="1">
                <a:solidFill>
                  <a:srgbClr val="000000"/>
                </a:solidFill>
                <a:effectLst/>
                <a:latin typeface="Open Sans"/>
              </a:rPr>
              <a:t>amet</a:t>
            </a:r>
            <a:r>
              <a:rPr lang="fr-FR" b="0" i="0" dirty="0">
                <a:solidFill>
                  <a:srgbClr val="000000"/>
                </a:solidFill>
                <a:effectLst/>
                <a:latin typeface="Open Sans"/>
              </a:rPr>
              <a:t>, </a:t>
            </a:r>
            <a:r>
              <a:rPr lang="fr-FR" b="0" i="0" dirty="0" err="1">
                <a:solidFill>
                  <a:srgbClr val="000000"/>
                </a:solidFill>
                <a:effectLst/>
                <a:latin typeface="Open Sans"/>
              </a:rPr>
              <a:t>consectetur</a:t>
            </a:r>
            <a:r>
              <a:rPr lang="fr-FR" b="0" i="0" dirty="0">
                <a:solidFill>
                  <a:srgbClr val="000000"/>
                </a:solidFill>
                <a:effectLst/>
                <a:latin typeface="Open Sans"/>
              </a:rPr>
              <a:t> </a:t>
            </a:r>
            <a:r>
              <a:rPr lang="fr-FR" b="0" i="0" dirty="0" err="1">
                <a:solidFill>
                  <a:srgbClr val="000000"/>
                </a:solidFill>
                <a:effectLst/>
                <a:latin typeface="Open Sans"/>
              </a:rPr>
              <a:t>adipiscing</a:t>
            </a:r>
            <a:r>
              <a:rPr lang="fr-FR" b="0" i="0" dirty="0">
                <a:solidFill>
                  <a:srgbClr val="000000"/>
                </a:solidFill>
                <a:effectLst/>
                <a:latin typeface="Open Sans"/>
              </a:rPr>
              <a:t> </a:t>
            </a:r>
            <a:r>
              <a:rPr lang="fr-FR" b="0" i="0" dirty="0" err="1">
                <a:solidFill>
                  <a:srgbClr val="000000"/>
                </a:solidFill>
                <a:effectLst/>
                <a:latin typeface="Open Sans"/>
              </a:rPr>
              <a:t>elit</a:t>
            </a:r>
            <a:r>
              <a:rPr lang="fr-FR" b="0" i="0" dirty="0">
                <a:solidFill>
                  <a:srgbClr val="000000"/>
                </a:solidFill>
                <a:effectLst/>
                <a:latin typeface="Open Sans"/>
              </a:rPr>
              <a:t>. </a:t>
            </a:r>
            <a:r>
              <a:rPr lang="fr-FR" b="0" i="0" dirty="0" err="1">
                <a:solidFill>
                  <a:srgbClr val="000000"/>
                </a:solidFill>
                <a:effectLst/>
                <a:latin typeface="Open Sans"/>
              </a:rPr>
              <a:t>Morbi</a:t>
            </a:r>
            <a:r>
              <a:rPr lang="fr-FR" b="0" i="0" dirty="0">
                <a:solidFill>
                  <a:srgbClr val="000000"/>
                </a:solidFill>
                <a:effectLst/>
                <a:latin typeface="Open Sans"/>
              </a:rPr>
              <a:t> </a:t>
            </a:r>
            <a:r>
              <a:rPr lang="fr-FR" b="0" i="0" dirty="0" err="1">
                <a:solidFill>
                  <a:srgbClr val="000000"/>
                </a:solidFill>
                <a:effectLst/>
                <a:latin typeface="Open Sans"/>
              </a:rPr>
              <a:t>ullamcorper</a:t>
            </a:r>
            <a:r>
              <a:rPr lang="fr-FR" b="0" i="0" dirty="0">
                <a:solidFill>
                  <a:srgbClr val="000000"/>
                </a:solidFill>
                <a:effectLst/>
                <a:latin typeface="Open Sans"/>
              </a:rPr>
              <a:t>, </a:t>
            </a:r>
            <a:r>
              <a:rPr lang="fr-FR" b="0" i="0" dirty="0" err="1">
                <a:solidFill>
                  <a:srgbClr val="000000"/>
                </a:solidFill>
                <a:effectLst/>
                <a:latin typeface="Open Sans"/>
              </a:rPr>
              <a:t>justo</a:t>
            </a:r>
            <a:r>
              <a:rPr lang="fr-FR" b="0" i="0" dirty="0">
                <a:solidFill>
                  <a:srgbClr val="000000"/>
                </a:solidFill>
                <a:effectLst/>
                <a:latin typeface="Open Sans"/>
              </a:rPr>
              <a:t> eu </a:t>
            </a:r>
            <a:r>
              <a:rPr lang="fr-FR" b="0" i="0" dirty="0" err="1">
                <a:solidFill>
                  <a:srgbClr val="000000"/>
                </a:solidFill>
                <a:effectLst/>
                <a:latin typeface="Open Sans"/>
              </a:rPr>
              <a:t>dapibus</a:t>
            </a:r>
            <a:r>
              <a:rPr lang="fr-FR" b="0" i="0" dirty="0">
                <a:solidFill>
                  <a:srgbClr val="000000"/>
                </a:solidFill>
                <a:effectLst/>
                <a:latin typeface="Open Sans"/>
              </a:rPr>
              <a:t> </a:t>
            </a:r>
            <a:r>
              <a:rPr lang="fr-FR" b="0" i="0" dirty="0" err="1">
                <a:solidFill>
                  <a:srgbClr val="000000"/>
                </a:solidFill>
                <a:effectLst/>
                <a:latin typeface="Open Sans"/>
              </a:rPr>
              <a:t>tincidunt</a:t>
            </a:r>
            <a:r>
              <a:rPr lang="fr-FR" b="0" i="0" dirty="0">
                <a:solidFill>
                  <a:srgbClr val="000000"/>
                </a:solidFill>
                <a:effectLst/>
                <a:latin typeface="Open Sans"/>
              </a:rPr>
              <a:t>, </a:t>
            </a:r>
            <a:r>
              <a:rPr lang="fr-FR" b="0" i="0" dirty="0" err="1">
                <a:solidFill>
                  <a:srgbClr val="000000"/>
                </a:solidFill>
                <a:effectLst/>
                <a:latin typeface="Open Sans"/>
              </a:rPr>
              <a:t>augue</a:t>
            </a:r>
            <a:r>
              <a:rPr lang="fr-FR" b="0" i="0" dirty="0">
                <a:solidFill>
                  <a:srgbClr val="000000"/>
                </a:solidFill>
                <a:effectLst/>
                <a:latin typeface="Open Sans"/>
              </a:rPr>
              <a:t> </a:t>
            </a:r>
            <a:r>
              <a:rPr lang="fr-FR" b="0" i="0" dirty="0" err="1">
                <a:solidFill>
                  <a:srgbClr val="000000"/>
                </a:solidFill>
                <a:effectLst/>
                <a:latin typeface="Open Sans"/>
              </a:rPr>
              <a:t>tellus</a:t>
            </a:r>
            <a:r>
              <a:rPr lang="fr-FR" b="0" i="0" dirty="0">
                <a:solidFill>
                  <a:srgbClr val="000000"/>
                </a:solidFill>
                <a:effectLst/>
                <a:latin typeface="Open Sans"/>
              </a:rPr>
              <a:t> </a:t>
            </a:r>
            <a:r>
              <a:rPr lang="fr-FR" b="0" i="0" dirty="0" err="1">
                <a:solidFill>
                  <a:srgbClr val="000000"/>
                </a:solidFill>
                <a:effectLst/>
                <a:latin typeface="Open Sans"/>
              </a:rPr>
              <a:t>varius</a:t>
            </a:r>
            <a:r>
              <a:rPr lang="fr-FR" b="0" i="0" dirty="0">
                <a:solidFill>
                  <a:srgbClr val="000000"/>
                </a:solidFill>
                <a:effectLst/>
                <a:latin typeface="Open Sans"/>
              </a:rPr>
              <a:t> </a:t>
            </a:r>
            <a:r>
              <a:rPr lang="fr-FR" b="0" i="0" dirty="0" err="1">
                <a:solidFill>
                  <a:srgbClr val="000000"/>
                </a:solidFill>
                <a:effectLst/>
                <a:latin typeface="Open Sans"/>
              </a:rPr>
              <a:t>felis</a:t>
            </a:r>
            <a:r>
              <a:rPr lang="fr-FR" b="0" i="0" dirty="0">
                <a:solidFill>
                  <a:srgbClr val="000000"/>
                </a:solidFill>
                <a:effectLst/>
                <a:latin typeface="Open Sans"/>
              </a:rPr>
              <a:t>, ut </a:t>
            </a:r>
            <a:r>
              <a:rPr lang="fr-FR" b="0" i="0" dirty="0" err="1">
                <a:solidFill>
                  <a:srgbClr val="000000"/>
                </a:solidFill>
                <a:effectLst/>
                <a:latin typeface="Open Sans"/>
              </a:rPr>
              <a:t>pellentesque</a:t>
            </a:r>
            <a:r>
              <a:rPr lang="fr-FR" b="0" i="0" dirty="0">
                <a:solidFill>
                  <a:srgbClr val="000000"/>
                </a:solidFill>
                <a:effectLst/>
                <a:latin typeface="Open Sans"/>
              </a:rPr>
              <a:t> libero </a:t>
            </a:r>
            <a:r>
              <a:rPr lang="fr-FR" b="0" i="0" dirty="0" err="1">
                <a:solidFill>
                  <a:srgbClr val="000000"/>
                </a:solidFill>
                <a:effectLst/>
                <a:latin typeface="Open Sans"/>
              </a:rPr>
              <a:t>leo</a:t>
            </a:r>
            <a:r>
              <a:rPr lang="fr-FR" b="0" i="0" dirty="0">
                <a:solidFill>
                  <a:srgbClr val="000000"/>
                </a:solidFill>
                <a:effectLst/>
                <a:latin typeface="Open Sans"/>
              </a:rPr>
              <a:t> </a:t>
            </a:r>
            <a:r>
              <a:rPr lang="fr-FR" b="0" i="0" dirty="0" err="1">
                <a:solidFill>
                  <a:srgbClr val="000000"/>
                </a:solidFill>
                <a:effectLst/>
                <a:latin typeface="Open Sans"/>
              </a:rPr>
              <a:t>sed</a:t>
            </a:r>
            <a:r>
              <a:rPr lang="fr-FR" b="0" i="0" dirty="0">
                <a:solidFill>
                  <a:srgbClr val="000000"/>
                </a:solidFill>
                <a:effectLst/>
                <a:latin typeface="Open Sans"/>
              </a:rPr>
              <a:t> libero. Nam </a:t>
            </a:r>
            <a:r>
              <a:rPr lang="fr-FR" b="0" i="0" dirty="0" err="1">
                <a:solidFill>
                  <a:srgbClr val="000000"/>
                </a:solidFill>
                <a:effectLst/>
                <a:latin typeface="Open Sans"/>
              </a:rPr>
              <a:t>rutrum</a:t>
            </a:r>
            <a:r>
              <a:rPr lang="fr-FR" b="0" i="0" dirty="0">
                <a:solidFill>
                  <a:srgbClr val="000000"/>
                </a:solidFill>
                <a:effectLst/>
                <a:latin typeface="Open Sans"/>
              </a:rPr>
              <a:t> </a:t>
            </a:r>
            <a:r>
              <a:rPr lang="fr-FR" b="0" i="0" dirty="0" err="1">
                <a:solidFill>
                  <a:srgbClr val="000000"/>
                </a:solidFill>
                <a:effectLst/>
                <a:latin typeface="Open Sans"/>
              </a:rPr>
              <a:t>scelerisque</a:t>
            </a:r>
            <a:r>
              <a:rPr lang="fr-FR" b="0" i="0" dirty="0">
                <a:solidFill>
                  <a:srgbClr val="000000"/>
                </a:solidFill>
                <a:effectLst/>
                <a:latin typeface="Open Sans"/>
              </a:rPr>
              <a:t> </a:t>
            </a:r>
            <a:r>
              <a:rPr lang="fr-FR" b="0" i="0" dirty="0" err="1">
                <a:solidFill>
                  <a:srgbClr val="000000"/>
                </a:solidFill>
                <a:effectLst/>
                <a:latin typeface="Open Sans"/>
              </a:rPr>
              <a:t>risus</a:t>
            </a:r>
            <a:r>
              <a:rPr lang="fr-FR" b="0" i="0" dirty="0">
                <a:solidFill>
                  <a:srgbClr val="000000"/>
                </a:solidFill>
                <a:effectLst/>
                <a:latin typeface="Open Sans"/>
              </a:rPr>
              <a:t> </a:t>
            </a:r>
            <a:r>
              <a:rPr lang="fr-FR" b="0" i="0" dirty="0" err="1">
                <a:solidFill>
                  <a:srgbClr val="000000"/>
                </a:solidFill>
                <a:effectLst/>
                <a:latin typeface="Open Sans"/>
              </a:rPr>
              <a:t>vel</a:t>
            </a:r>
            <a:r>
              <a:rPr lang="fr-FR" b="0" i="0" dirty="0">
                <a:solidFill>
                  <a:srgbClr val="000000"/>
                </a:solidFill>
                <a:effectLst/>
                <a:latin typeface="Open Sans"/>
              </a:rPr>
              <a:t> </a:t>
            </a:r>
            <a:r>
              <a:rPr lang="fr-FR" b="0" i="0" dirty="0" err="1">
                <a:solidFill>
                  <a:srgbClr val="000000"/>
                </a:solidFill>
                <a:effectLst/>
                <a:latin typeface="Open Sans"/>
              </a:rPr>
              <a:t>auctor</a:t>
            </a:r>
            <a:r>
              <a:rPr lang="fr-FR" b="0" i="0" dirty="0">
                <a:solidFill>
                  <a:srgbClr val="000000"/>
                </a:solidFill>
                <a:effectLst/>
                <a:latin typeface="Open Sans"/>
              </a:rPr>
              <a:t>. </a:t>
            </a:r>
            <a:r>
              <a:rPr lang="fr-FR" b="0" i="0" dirty="0" err="1">
                <a:solidFill>
                  <a:srgbClr val="000000"/>
                </a:solidFill>
                <a:effectLst/>
                <a:latin typeface="Open Sans"/>
              </a:rPr>
              <a:t>Phasellus</a:t>
            </a:r>
            <a:r>
              <a:rPr lang="fr-FR" b="0" i="0" dirty="0">
                <a:solidFill>
                  <a:srgbClr val="000000"/>
                </a:solidFill>
                <a:effectLst/>
                <a:latin typeface="Open Sans"/>
              </a:rPr>
              <a:t> </a:t>
            </a:r>
            <a:r>
              <a:rPr lang="fr-FR" b="0" i="0" dirty="0" err="1">
                <a:solidFill>
                  <a:srgbClr val="000000"/>
                </a:solidFill>
                <a:effectLst/>
                <a:latin typeface="Open Sans"/>
              </a:rPr>
              <a:t>vel</a:t>
            </a:r>
            <a:r>
              <a:rPr lang="fr-FR" b="0" i="0" dirty="0">
                <a:solidFill>
                  <a:srgbClr val="000000"/>
                </a:solidFill>
                <a:effectLst/>
                <a:latin typeface="Open Sans"/>
              </a:rPr>
              <a:t> </a:t>
            </a:r>
            <a:r>
              <a:rPr lang="fr-FR" b="0" i="0" dirty="0" err="1">
                <a:solidFill>
                  <a:srgbClr val="000000"/>
                </a:solidFill>
                <a:effectLst/>
                <a:latin typeface="Open Sans"/>
              </a:rPr>
              <a:t>risus</a:t>
            </a:r>
            <a:r>
              <a:rPr lang="fr-FR" b="0" i="0" dirty="0">
                <a:solidFill>
                  <a:srgbClr val="000000"/>
                </a:solidFill>
                <a:effectLst/>
                <a:latin typeface="Open Sans"/>
              </a:rPr>
              <a:t> </a:t>
            </a:r>
            <a:r>
              <a:rPr lang="fr-FR" b="0" i="0" dirty="0" err="1">
                <a:solidFill>
                  <a:srgbClr val="000000"/>
                </a:solidFill>
                <a:effectLst/>
                <a:latin typeface="Open Sans"/>
              </a:rPr>
              <a:t>venenatis</a:t>
            </a:r>
            <a:r>
              <a:rPr lang="fr-FR" b="0" i="0" dirty="0">
                <a:solidFill>
                  <a:srgbClr val="000000"/>
                </a:solidFill>
                <a:effectLst/>
                <a:latin typeface="Open Sans"/>
              </a:rPr>
              <a:t>, </a:t>
            </a:r>
            <a:r>
              <a:rPr lang="fr-FR" b="0" i="0" dirty="0" err="1">
                <a:solidFill>
                  <a:srgbClr val="000000"/>
                </a:solidFill>
                <a:effectLst/>
                <a:latin typeface="Open Sans"/>
              </a:rPr>
              <a:t>finibus</a:t>
            </a:r>
            <a:r>
              <a:rPr lang="fr-FR" b="0" i="0" dirty="0">
                <a:solidFill>
                  <a:srgbClr val="000000"/>
                </a:solidFill>
                <a:effectLst/>
                <a:latin typeface="Open Sans"/>
              </a:rPr>
              <a:t> </a:t>
            </a:r>
            <a:r>
              <a:rPr lang="fr-FR" b="0" i="0" dirty="0" err="1">
                <a:solidFill>
                  <a:srgbClr val="000000"/>
                </a:solidFill>
                <a:effectLst/>
                <a:latin typeface="Open Sans"/>
              </a:rPr>
              <a:t>tortor</a:t>
            </a:r>
            <a:r>
              <a:rPr lang="fr-FR" b="0" i="0" dirty="0">
                <a:solidFill>
                  <a:srgbClr val="000000"/>
                </a:solidFill>
                <a:effectLst/>
                <a:latin typeface="Open Sans"/>
              </a:rPr>
              <a:t> nec, cursus nunc. </a:t>
            </a:r>
            <a:r>
              <a:rPr lang="fr-FR" b="0" i="0" dirty="0" err="1">
                <a:solidFill>
                  <a:srgbClr val="000000"/>
                </a:solidFill>
                <a:effectLst/>
                <a:latin typeface="Open Sans"/>
              </a:rPr>
              <a:t>Nulla</a:t>
            </a:r>
            <a:r>
              <a:rPr lang="fr-FR" b="0" i="0" dirty="0">
                <a:solidFill>
                  <a:srgbClr val="000000"/>
                </a:solidFill>
                <a:effectLst/>
                <a:latin typeface="Open Sans"/>
              </a:rPr>
              <a:t> </a:t>
            </a:r>
            <a:r>
              <a:rPr lang="fr-FR" b="0" i="0" dirty="0" err="1">
                <a:solidFill>
                  <a:srgbClr val="000000"/>
                </a:solidFill>
                <a:effectLst/>
                <a:latin typeface="Open Sans"/>
              </a:rPr>
              <a:t>ac</a:t>
            </a:r>
            <a:r>
              <a:rPr lang="fr-FR" b="0" i="0" dirty="0">
                <a:solidFill>
                  <a:srgbClr val="000000"/>
                </a:solidFill>
                <a:effectLst/>
                <a:latin typeface="Open Sans"/>
              </a:rPr>
              <a:t> </a:t>
            </a:r>
            <a:r>
              <a:rPr lang="fr-FR" b="0" i="0" dirty="0" err="1">
                <a:solidFill>
                  <a:srgbClr val="000000"/>
                </a:solidFill>
                <a:effectLst/>
                <a:latin typeface="Open Sans"/>
              </a:rPr>
              <a:t>congue</a:t>
            </a:r>
            <a:r>
              <a:rPr lang="fr-FR" b="0" i="0" dirty="0">
                <a:solidFill>
                  <a:srgbClr val="000000"/>
                </a:solidFill>
                <a:effectLst/>
                <a:latin typeface="Open Sans"/>
              </a:rPr>
              <a:t> massa. </a:t>
            </a:r>
            <a:r>
              <a:rPr lang="fr-FR" b="0" i="0" dirty="0" err="1">
                <a:solidFill>
                  <a:srgbClr val="000000"/>
                </a:solidFill>
                <a:effectLst/>
                <a:latin typeface="Open Sans"/>
              </a:rPr>
              <a:t>Mauris</a:t>
            </a:r>
            <a:r>
              <a:rPr lang="fr-FR" b="0" i="0" dirty="0">
                <a:solidFill>
                  <a:srgbClr val="000000"/>
                </a:solidFill>
                <a:effectLst/>
                <a:latin typeface="Open Sans"/>
              </a:rPr>
              <a:t> nec </a:t>
            </a:r>
            <a:r>
              <a:rPr lang="fr-FR" b="0" i="0" dirty="0" err="1">
                <a:solidFill>
                  <a:srgbClr val="000000"/>
                </a:solidFill>
                <a:effectLst/>
                <a:latin typeface="Open Sans"/>
              </a:rPr>
              <a:t>hendrerit</a:t>
            </a:r>
            <a:r>
              <a:rPr lang="fr-FR" b="0" i="0" dirty="0">
                <a:solidFill>
                  <a:srgbClr val="000000"/>
                </a:solidFill>
                <a:effectLst/>
                <a:latin typeface="Open Sans"/>
              </a:rPr>
              <a:t> </a:t>
            </a:r>
            <a:r>
              <a:rPr lang="fr-FR" b="0" i="0" dirty="0" err="1">
                <a:solidFill>
                  <a:srgbClr val="000000"/>
                </a:solidFill>
                <a:effectLst/>
                <a:latin typeface="Open Sans"/>
              </a:rPr>
              <a:t>risus</a:t>
            </a:r>
            <a:r>
              <a:rPr lang="fr-FR" b="0" i="0" dirty="0">
                <a:solidFill>
                  <a:srgbClr val="000000"/>
                </a:solidFill>
                <a:effectLst/>
                <a:latin typeface="Open Sans"/>
              </a:rPr>
              <a:t>, at </a:t>
            </a:r>
            <a:r>
              <a:rPr lang="fr-FR" b="0" i="0" dirty="0" err="1">
                <a:solidFill>
                  <a:srgbClr val="000000"/>
                </a:solidFill>
                <a:effectLst/>
                <a:latin typeface="Open Sans"/>
              </a:rPr>
              <a:t>tincidunt</a:t>
            </a:r>
            <a:r>
              <a:rPr lang="fr-FR" b="0" i="0" dirty="0">
                <a:solidFill>
                  <a:srgbClr val="000000"/>
                </a:solidFill>
                <a:effectLst/>
                <a:latin typeface="Open Sans"/>
              </a:rPr>
              <a:t> </a:t>
            </a:r>
            <a:r>
              <a:rPr lang="fr-FR" b="0" i="0" dirty="0" err="1">
                <a:solidFill>
                  <a:srgbClr val="000000"/>
                </a:solidFill>
                <a:effectLst/>
                <a:latin typeface="Open Sans"/>
              </a:rPr>
              <a:t>mauris</a:t>
            </a:r>
            <a:r>
              <a:rPr lang="fr-FR" b="0" i="0" dirty="0">
                <a:solidFill>
                  <a:srgbClr val="000000"/>
                </a:solidFill>
                <a:effectLst/>
                <a:latin typeface="Open Sans"/>
              </a:rPr>
              <a:t>. </a:t>
            </a:r>
            <a:r>
              <a:rPr lang="fr-FR" b="0" i="0" dirty="0" err="1">
                <a:solidFill>
                  <a:srgbClr val="000000"/>
                </a:solidFill>
                <a:effectLst/>
                <a:latin typeface="Open Sans"/>
              </a:rPr>
              <a:t>Vestibulum</a:t>
            </a:r>
            <a:r>
              <a:rPr lang="fr-FR" b="0" i="0" dirty="0">
                <a:solidFill>
                  <a:srgbClr val="000000"/>
                </a:solidFill>
                <a:effectLst/>
                <a:latin typeface="Open Sans"/>
              </a:rPr>
              <a:t> at </a:t>
            </a:r>
            <a:r>
              <a:rPr lang="fr-FR" b="0" i="0" dirty="0" err="1">
                <a:solidFill>
                  <a:srgbClr val="000000"/>
                </a:solidFill>
                <a:effectLst/>
                <a:latin typeface="Open Sans"/>
              </a:rPr>
              <a:t>finibus</a:t>
            </a:r>
            <a:r>
              <a:rPr lang="fr-FR" b="0" i="0" dirty="0">
                <a:solidFill>
                  <a:srgbClr val="000000"/>
                </a:solidFill>
                <a:effectLst/>
                <a:latin typeface="Open Sans"/>
              </a:rPr>
              <a:t> </a:t>
            </a:r>
            <a:r>
              <a:rPr lang="fr-FR" b="0" i="0" dirty="0" err="1">
                <a:solidFill>
                  <a:srgbClr val="000000"/>
                </a:solidFill>
                <a:effectLst/>
                <a:latin typeface="Open Sans"/>
              </a:rPr>
              <a:t>tellus</a:t>
            </a:r>
            <a:r>
              <a:rPr lang="fr-FR" b="0" i="0" dirty="0">
                <a:solidFill>
                  <a:srgbClr val="000000"/>
                </a:solidFill>
                <a:effectLst/>
                <a:latin typeface="Open Sans"/>
              </a:rPr>
              <a:t>. </a:t>
            </a:r>
            <a:r>
              <a:rPr lang="fr-FR" b="0" i="0" dirty="0" err="1">
                <a:solidFill>
                  <a:srgbClr val="000000"/>
                </a:solidFill>
                <a:effectLst/>
                <a:latin typeface="Open Sans"/>
              </a:rPr>
              <a:t>Interdum</a:t>
            </a:r>
            <a:r>
              <a:rPr lang="fr-FR" b="0" i="0" dirty="0">
                <a:solidFill>
                  <a:srgbClr val="000000"/>
                </a:solidFill>
                <a:effectLst/>
                <a:latin typeface="Open Sans"/>
              </a:rPr>
              <a:t> et </a:t>
            </a:r>
            <a:r>
              <a:rPr lang="fr-FR" b="0" i="0" dirty="0" err="1">
                <a:solidFill>
                  <a:srgbClr val="000000"/>
                </a:solidFill>
                <a:effectLst/>
                <a:latin typeface="Open Sans"/>
              </a:rPr>
              <a:t>malesuada</a:t>
            </a:r>
            <a:r>
              <a:rPr lang="fr-FR" b="0" i="0" dirty="0">
                <a:solidFill>
                  <a:srgbClr val="000000"/>
                </a:solidFill>
                <a:effectLst/>
                <a:latin typeface="Open Sans"/>
              </a:rPr>
              <a:t> </a:t>
            </a:r>
            <a:r>
              <a:rPr lang="fr-FR" b="0" i="0" dirty="0" err="1">
                <a:solidFill>
                  <a:srgbClr val="000000"/>
                </a:solidFill>
                <a:effectLst/>
                <a:latin typeface="Open Sans"/>
              </a:rPr>
              <a:t>fames</a:t>
            </a:r>
            <a:r>
              <a:rPr lang="fr-FR" b="0" i="0" dirty="0">
                <a:solidFill>
                  <a:srgbClr val="000000"/>
                </a:solidFill>
                <a:effectLst/>
                <a:latin typeface="Open Sans"/>
              </a:rPr>
              <a:t> </a:t>
            </a:r>
            <a:r>
              <a:rPr lang="fr-FR" b="0" i="0" dirty="0" err="1">
                <a:solidFill>
                  <a:srgbClr val="000000"/>
                </a:solidFill>
                <a:effectLst/>
                <a:latin typeface="Open Sans"/>
              </a:rPr>
              <a:t>ac</a:t>
            </a:r>
            <a:r>
              <a:rPr lang="fr-FR" b="0" i="0" dirty="0">
                <a:solidFill>
                  <a:srgbClr val="000000"/>
                </a:solidFill>
                <a:effectLst/>
                <a:latin typeface="Open Sans"/>
              </a:rPr>
              <a:t> ante </a:t>
            </a:r>
            <a:r>
              <a:rPr lang="fr-FR" b="0" i="0" dirty="0" err="1">
                <a:solidFill>
                  <a:srgbClr val="000000"/>
                </a:solidFill>
                <a:effectLst/>
                <a:latin typeface="Open Sans"/>
              </a:rPr>
              <a:t>ipsum</a:t>
            </a:r>
            <a:r>
              <a:rPr lang="fr-FR" b="0" i="0" dirty="0">
                <a:solidFill>
                  <a:srgbClr val="000000"/>
                </a:solidFill>
                <a:effectLst/>
                <a:latin typeface="Open Sans"/>
              </a:rPr>
              <a:t> </a:t>
            </a:r>
            <a:r>
              <a:rPr lang="fr-FR" b="0" i="0" dirty="0" err="1">
                <a:solidFill>
                  <a:srgbClr val="000000"/>
                </a:solidFill>
                <a:effectLst/>
                <a:latin typeface="Open Sans"/>
              </a:rPr>
              <a:t>primis</a:t>
            </a:r>
            <a:r>
              <a:rPr lang="fr-FR" b="0" i="0" dirty="0">
                <a:solidFill>
                  <a:srgbClr val="000000"/>
                </a:solidFill>
                <a:effectLst/>
                <a:latin typeface="Open Sans"/>
              </a:rPr>
              <a:t> in </a:t>
            </a:r>
            <a:r>
              <a:rPr lang="fr-FR" b="0" i="0" dirty="0" err="1">
                <a:solidFill>
                  <a:srgbClr val="000000"/>
                </a:solidFill>
                <a:effectLst/>
                <a:latin typeface="Open Sans"/>
              </a:rPr>
              <a:t>faucibus</a:t>
            </a:r>
            <a:r>
              <a:rPr lang="fr-FR" b="0" i="0" dirty="0">
                <a:solidFill>
                  <a:srgbClr val="000000"/>
                </a:solidFill>
                <a:effectLst/>
                <a:latin typeface="Open Sans"/>
              </a:rPr>
              <a:t>. In non </a:t>
            </a:r>
            <a:r>
              <a:rPr lang="fr-FR" b="0" i="0" dirty="0" err="1">
                <a:solidFill>
                  <a:srgbClr val="000000"/>
                </a:solidFill>
                <a:effectLst/>
                <a:latin typeface="Open Sans"/>
              </a:rPr>
              <a:t>justo</a:t>
            </a:r>
            <a:r>
              <a:rPr lang="fr-FR" b="0" i="0" dirty="0">
                <a:solidFill>
                  <a:srgbClr val="000000"/>
                </a:solidFill>
                <a:effectLst/>
                <a:latin typeface="Open Sans"/>
              </a:rPr>
              <a:t> </a:t>
            </a:r>
            <a:r>
              <a:rPr lang="fr-FR" b="0" i="0" dirty="0" err="1">
                <a:solidFill>
                  <a:srgbClr val="000000"/>
                </a:solidFill>
                <a:effectLst/>
                <a:latin typeface="Open Sans"/>
              </a:rPr>
              <a:t>vel</a:t>
            </a:r>
            <a:r>
              <a:rPr lang="fr-FR" b="0" i="0" dirty="0">
                <a:solidFill>
                  <a:srgbClr val="000000"/>
                </a:solidFill>
                <a:effectLst/>
                <a:latin typeface="Open Sans"/>
              </a:rPr>
              <a:t> </a:t>
            </a:r>
            <a:r>
              <a:rPr lang="fr-FR" b="0" i="0" dirty="0" err="1">
                <a:solidFill>
                  <a:srgbClr val="000000"/>
                </a:solidFill>
                <a:effectLst/>
                <a:latin typeface="Open Sans"/>
              </a:rPr>
              <a:t>metus</a:t>
            </a:r>
            <a:r>
              <a:rPr lang="fr-FR" b="0" i="0" dirty="0">
                <a:solidFill>
                  <a:srgbClr val="000000"/>
                </a:solidFill>
                <a:effectLst/>
                <a:latin typeface="Open Sans"/>
              </a:rPr>
              <a:t> </a:t>
            </a:r>
            <a:r>
              <a:rPr lang="fr-FR" b="0" i="0" dirty="0" err="1">
                <a:solidFill>
                  <a:srgbClr val="000000"/>
                </a:solidFill>
                <a:effectLst/>
                <a:latin typeface="Open Sans"/>
              </a:rPr>
              <a:t>sagittis</a:t>
            </a:r>
            <a:r>
              <a:rPr lang="fr-FR" b="0" i="0" dirty="0">
                <a:solidFill>
                  <a:srgbClr val="000000"/>
                </a:solidFill>
                <a:effectLst/>
                <a:latin typeface="Open Sans"/>
              </a:rPr>
              <a:t> </a:t>
            </a:r>
            <a:r>
              <a:rPr lang="fr-FR" b="0" i="0" dirty="0" err="1">
                <a:solidFill>
                  <a:srgbClr val="000000"/>
                </a:solidFill>
                <a:effectLst/>
                <a:latin typeface="Open Sans"/>
              </a:rPr>
              <a:t>fermentum</a:t>
            </a:r>
            <a:r>
              <a:rPr lang="fr-FR" b="0" i="0" dirty="0">
                <a:solidFill>
                  <a:srgbClr val="000000"/>
                </a:solidFill>
                <a:effectLst/>
                <a:latin typeface="Open Sans"/>
              </a:rPr>
              <a:t> </a:t>
            </a:r>
            <a:r>
              <a:rPr lang="fr-FR" b="0" i="0" dirty="0" err="1">
                <a:solidFill>
                  <a:srgbClr val="000000"/>
                </a:solidFill>
                <a:effectLst/>
                <a:latin typeface="Open Sans"/>
              </a:rPr>
              <a:t>sed</a:t>
            </a:r>
            <a:r>
              <a:rPr lang="fr-FR" b="0" i="0" dirty="0">
                <a:solidFill>
                  <a:srgbClr val="000000"/>
                </a:solidFill>
                <a:effectLst/>
                <a:latin typeface="Open Sans"/>
              </a:rPr>
              <a:t> at </a:t>
            </a:r>
            <a:r>
              <a:rPr lang="fr-FR" b="0" i="0" dirty="0" err="1">
                <a:solidFill>
                  <a:srgbClr val="000000"/>
                </a:solidFill>
                <a:effectLst/>
                <a:latin typeface="Open Sans"/>
              </a:rPr>
              <a:t>enim</a:t>
            </a:r>
            <a:r>
              <a:rPr lang="fr-FR" b="0" i="0" dirty="0">
                <a:solidFill>
                  <a:srgbClr val="000000"/>
                </a:solidFill>
                <a:effectLst/>
                <a:latin typeface="Open Sans"/>
              </a:rPr>
              <a:t>. Ut </a:t>
            </a:r>
            <a:r>
              <a:rPr lang="fr-FR" b="0" i="0" dirty="0" err="1">
                <a:solidFill>
                  <a:srgbClr val="000000"/>
                </a:solidFill>
                <a:effectLst/>
                <a:latin typeface="Open Sans"/>
              </a:rPr>
              <a:t>arcu</a:t>
            </a:r>
            <a:r>
              <a:rPr lang="fr-FR" b="0" i="0" dirty="0">
                <a:solidFill>
                  <a:srgbClr val="000000"/>
                </a:solidFill>
                <a:effectLst/>
                <a:latin typeface="Open Sans"/>
              </a:rPr>
              <a:t> </a:t>
            </a:r>
            <a:r>
              <a:rPr lang="fr-FR" b="0" i="0" dirty="0" err="1">
                <a:solidFill>
                  <a:srgbClr val="000000"/>
                </a:solidFill>
                <a:effectLst/>
                <a:latin typeface="Open Sans"/>
              </a:rPr>
              <a:t>sem</a:t>
            </a:r>
            <a:r>
              <a:rPr lang="fr-FR" b="0" i="0" dirty="0">
                <a:solidFill>
                  <a:srgbClr val="000000"/>
                </a:solidFill>
                <a:effectLst/>
                <a:latin typeface="Open Sans"/>
              </a:rPr>
              <a:t>, </a:t>
            </a:r>
            <a:r>
              <a:rPr lang="fr-FR" b="0" i="0" dirty="0" err="1">
                <a:solidFill>
                  <a:srgbClr val="000000"/>
                </a:solidFill>
                <a:effectLst/>
                <a:latin typeface="Open Sans"/>
              </a:rPr>
              <a:t>faucibus</a:t>
            </a:r>
            <a:r>
              <a:rPr lang="fr-FR" b="0" i="0" dirty="0">
                <a:solidFill>
                  <a:srgbClr val="000000"/>
                </a:solidFill>
                <a:effectLst/>
                <a:latin typeface="Open Sans"/>
              </a:rPr>
              <a:t> </a:t>
            </a:r>
            <a:r>
              <a:rPr lang="fr-FR" b="0" i="0" dirty="0" err="1">
                <a:solidFill>
                  <a:srgbClr val="000000"/>
                </a:solidFill>
                <a:effectLst/>
                <a:latin typeface="Open Sans"/>
              </a:rPr>
              <a:t>sagittis</a:t>
            </a:r>
            <a:r>
              <a:rPr lang="fr-FR" b="0" i="0" dirty="0">
                <a:solidFill>
                  <a:srgbClr val="000000"/>
                </a:solidFill>
                <a:effectLst/>
                <a:latin typeface="Open Sans"/>
              </a:rPr>
              <a:t> </a:t>
            </a:r>
            <a:r>
              <a:rPr lang="fr-FR" b="0" i="0" dirty="0" err="1">
                <a:solidFill>
                  <a:srgbClr val="000000"/>
                </a:solidFill>
                <a:effectLst/>
                <a:latin typeface="Open Sans"/>
              </a:rPr>
              <a:t>facilisis</a:t>
            </a:r>
            <a:r>
              <a:rPr lang="fr-FR" b="0" i="0" dirty="0">
                <a:solidFill>
                  <a:srgbClr val="000000"/>
                </a:solidFill>
                <a:effectLst/>
                <a:latin typeface="Open Sans"/>
              </a:rPr>
              <a:t> at, </a:t>
            </a:r>
            <a:r>
              <a:rPr lang="fr-FR" b="0" i="0" dirty="0" err="1">
                <a:solidFill>
                  <a:srgbClr val="000000"/>
                </a:solidFill>
                <a:effectLst/>
                <a:latin typeface="Open Sans"/>
              </a:rPr>
              <a:t>aliquam</a:t>
            </a:r>
            <a:r>
              <a:rPr lang="fr-FR" b="0" i="0" dirty="0">
                <a:solidFill>
                  <a:srgbClr val="000000"/>
                </a:solidFill>
                <a:effectLst/>
                <a:latin typeface="Open Sans"/>
              </a:rPr>
              <a:t> id </a:t>
            </a:r>
            <a:r>
              <a:rPr lang="fr-FR" b="0" i="0" dirty="0" err="1">
                <a:solidFill>
                  <a:srgbClr val="000000"/>
                </a:solidFill>
                <a:effectLst/>
                <a:latin typeface="Open Sans"/>
              </a:rPr>
              <a:t>arcu</a:t>
            </a:r>
            <a:r>
              <a:rPr lang="fr-FR" b="0" i="0" dirty="0">
                <a:solidFill>
                  <a:srgbClr val="000000"/>
                </a:solidFill>
                <a:effectLst/>
                <a:latin typeface="Open Sans"/>
              </a:rPr>
              <a:t>. </a:t>
            </a:r>
            <a:r>
              <a:rPr lang="fr-FR" b="0" i="0" dirty="0" err="1">
                <a:solidFill>
                  <a:srgbClr val="000000"/>
                </a:solidFill>
                <a:effectLst/>
                <a:latin typeface="Open Sans"/>
              </a:rPr>
              <a:t>Nullam</a:t>
            </a:r>
            <a:r>
              <a:rPr lang="fr-FR" b="0" i="0" dirty="0">
                <a:solidFill>
                  <a:srgbClr val="000000"/>
                </a:solidFill>
                <a:effectLst/>
                <a:latin typeface="Open Sans"/>
              </a:rPr>
              <a:t> et libero sem.</a:t>
            </a:r>
          </a:p>
          <a:p>
            <a:r>
              <a:rPr lang="fr-FR" b="0" i="0" dirty="0" err="1">
                <a:solidFill>
                  <a:srgbClr val="000000"/>
                </a:solidFill>
                <a:effectLst/>
                <a:latin typeface="Open Sans"/>
              </a:rPr>
              <a:t>Aliquam</a:t>
            </a:r>
            <a:r>
              <a:rPr lang="fr-FR" b="0" i="0" dirty="0">
                <a:solidFill>
                  <a:srgbClr val="000000"/>
                </a:solidFill>
                <a:effectLst/>
                <a:latin typeface="Open Sans"/>
              </a:rPr>
              <a:t> ut </a:t>
            </a:r>
            <a:r>
              <a:rPr lang="fr-FR" b="0" i="0" dirty="0" err="1">
                <a:solidFill>
                  <a:srgbClr val="000000"/>
                </a:solidFill>
                <a:effectLst/>
                <a:latin typeface="Open Sans"/>
              </a:rPr>
              <a:t>lobortis</a:t>
            </a:r>
            <a:r>
              <a:rPr lang="fr-FR" b="0" i="0" dirty="0">
                <a:solidFill>
                  <a:srgbClr val="000000"/>
                </a:solidFill>
                <a:effectLst/>
                <a:latin typeface="Open Sans"/>
              </a:rPr>
              <a:t> </a:t>
            </a:r>
            <a:r>
              <a:rPr lang="fr-FR" b="0" i="0" dirty="0" err="1">
                <a:solidFill>
                  <a:srgbClr val="000000"/>
                </a:solidFill>
                <a:effectLst/>
                <a:latin typeface="Open Sans"/>
              </a:rPr>
              <a:t>nibh</a:t>
            </a:r>
            <a:r>
              <a:rPr lang="fr-FR" b="0" i="0" dirty="0">
                <a:solidFill>
                  <a:srgbClr val="000000"/>
                </a:solidFill>
                <a:effectLst/>
                <a:latin typeface="Open Sans"/>
              </a:rPr>
              <a:t>, id </a:t>
            </a:r>
            <a:r>
              <a:rPr lang="fr-FR" b="0" i="0" dirty="0" err="1">
                <a:solidFill>
                  <a:srgbClr val="000000"/>
                </a:solidFill>
                <a:effectLst/>
                <a:latin typeface="Open Sans"/>
              </a:rPr>
              <a:t>euismod</a:t>
            </a:r>
            <a:r>
              <a:rPr lang="fr-FR" b="0" i="0" dirty="0">
                <a:solidFill>
                  <a:srgbClr val="000000"/>
                </a:solidFill>
                <a:effectLst/>
                <a:latin typeface="Open Sans"/>
              </a:rPr>
              <a:t> </a:t>
            </a:r>
            <a:r>
              <a:rPr lang="fr-FR" b="0" i="0" dirty="0" err="1">
                <a:solidFill>
                  <a:srgbClr val="000000"/>
                </a:solidFill>
                <a:effectLst/>
                <a:latin typeface="Open Sans"/>
              </a:rPr>
              <a:t>tortor</a:t>
            </a:r>
            <a:r>
              <a:rPr lang="fr-FR" b="0" i="0" dirty="0">
                <a:solidFill>
                  <a:srgbClr val="000000"/>
                </a:solidFill>
                <a:effectLst/>
                <a:latin typeface="Open Sans"/>
              </a:rPr>
              <a:t>. </a:t>
            </a:r>
            <a:r>
              <a:rPr lang="fr-FR" b="0" i="0" dirty="0" err="1">
                <a:solidFill>
                  <a:srgbClr val="000000"/>
                </a:solidFill>
                <a:effectLst/>
                <a:latin typeface="Open Sans"/>
              </a:rPr>
              <a:t>Vestibulum</a:t>
            </a:r>
            <a:r>
              <a:rPr lang="fr-FR" b="0" i="0" dirty="0">
                <a:solidFill>
                  <a:srgbClr val="000000"/>
                </a:solidFill>
                <a:effectLst/>
                <a:latin typeface="Open Sans"/>
              </a:rPr>
              <a:t> </a:t>
            </a:r>
            <a:r>
              <a:rPr lang="fr-FR" b="0" i="0" dirty="0" err="1">
                <a:solidFill>
                  <a:srgbClr val="000000"/>
                </a:solidFill>
                <a:effectLst/>
                <a:latin typeface="Open Sans"/>
              </a:rPr>
              <a:t>sit</a:t>
            </a:r>
            <a:r>
              <a:rPr lang="fr-FR" b="0" i="0" dirty="0">
                <a:solidFill>
                  <a:srgbClr val="000000"/>
                </a:solidFill>
                <a:effectLst/>
                <a:latin typeface="Open Sans"/>
              </a:rPr>
              <a:t> </a:t>
            </a:r>
            <a:r>
              <a:rPr lang="fr-FR" b="0" i="0" dirty="0" err="1">
                <a:solidFill>
                  <a:srgbClr val="000000"/>
                </a:solidFill>
                <a:effectLst/>
                <a:latin typeface="Open Sans"/>
              </a:rPr>
              <a:t>amet</a:t>
            </a:r>
            <a:r>
              <a:rPr lang="fr-FR" b="0" i="0" dirty="0">
                <a:solidFill>
                  <a:srgbClr val="000000"/>
                </a:solidFill>
                <a:effectLst/>
                <a:latin typeface="Open Sans"/>
              </a:rPr>
              <a:t> massa nec </a:t>
            </a:r>
            <a:r>
              <a:rPr lang="fr-FR" b="0" i="0" dirty="0" err="1">
                <a:solidFill>
                  <a:srgbClr val="000000"/>
                </a:solidFill>
                <a:effectLst/>
                <a:latin typeface="Open Sans"/>
              </a:rPr>
              <a:t>lacus</a:t>
            </a:r>
            <a:r>
              <a:rPr lang="fr-FR" b="0" i="0" dirty="0">
                <a:solidFill>
                  <a:srgbClr val="000000"/>
                </a:solidFill>
                <a:effectLst/>
                <a:latin typeface="Open Sans"/>
              </a:rPr>
              <a:t> </a:t>
            </a:r>
            <a:r>
              <a:rPr lang="fr-FR" b="0" i="0" dirty="0" err="1">
                <a:solidFill>
                  <a:srgbClr val="000000"/>
                </a:solidFill>
                <a:effectLst/>
                <a:latin typeface="Open Sans"/>
              </a:rPr>
              <a:t>convallis</a:t>
            </a:r>
            <a:r>
              <a:rPr lang="fr-FR" b="0" i="0" dirty="0">
                <a:solidFill>
                  <a:srgbClr val="000000"/>
                </a:solidFill>
                <a:effectLst/>
                <a:latin typeface="Open Sans"/>
              </a:rPr>
              <a:t> </a:t>
            </a:r>
            <a:r>
              <a:rPr lang="fr-FR" b="0" i="0" dirty="0" err="1">
                <a:solidFill>
                  <a:srgbClr val="000000"/>
                </a:solidFill>
                <a:effectLst/>
                <a:latin typeface="Open Sans"/>
              </a:rPr>
              <a:t>facilisis</a:t>
            </a:r>
            <a:r>
              <a:rPr lang="fr-FR" b="0" i="0" dirty="0">
                <a:solidFill>
                  <a:srgbClr val="000000"/>
                </a:solidFill>
                <a:effectLst/>
                <a:latin typeface="Open Sans"/>
              </a:rPr>
              <a:t>. Sed cursus mi </a:t>
            </a:r>
            <a:r>
              <a:rPr lang="fr-FR" b="0" i="0" dirty="0" err="1">
                <a:solidFill>
                  <a:srgbClr val="000000"/>
                </a:solidFill>
                <a:effectLst/>
                <a:latin typeface="Open Sans"/>
              </a:rPr>
              <a:t>vel</a:t>
            </a:r>
            <a:r>
              <a:rPr lang="fr-FR" b="0" i="0" dirty="0">
                <a:solidFill>
                  <a:srgbClr val="000000"/>
                </a:solidFill>
                <a:effectLst/>
                <a:latin typeface="Open Sans"/>
              </a:rPr>
              <a:t> </a:t>
            </a:r>
            <a:r>
              <a:rPr lang="fr-FR" b="0" i="0" dirty="0" err="1">
                <a:solidFill>
                  <a:srgbClr val="000000"/>
                </a:solidFill>
                <a:effectLst/>
                <a:latin typeface="Open Sans"/>
              </a:rPr>
              <a:t>sem</a:t>
            </a:r>
            <a:r>
              <a:rPr lang="fr-FR" b="0" i="0" dirty="0">
                <a:solidFill>
                  <a:srgbClr val="000000"/>
                </a:solidFill>
                <a:effectLst/>
                <a:latin typeface="Open Sans"/>
              </a:rPr>
              <a:t> </a:t>
            </a:r>
            <a:r>
              <a:rPr lang="fr-FR" b="0" i="0" dirty="0" err="1">
                <a:solidFill>
                  <a:srgbClr val="000000"/>
                </a:solidFill>
                <a:effectLst/>
                <a:latin typeface="Open Sans"/>
              </a:rPr>
              <a:t>dictum</a:t>
            </a:r>
            <a:r>
              <a:rPr lang="fr-FR" b="0" i="0" dirty="0">
                <a:solidFill>
                  <a:srgbClr val="000000"/>
                </a:solidFill>
                <a:effectLst/>
                <a:latin typeface="Open Sans"/>
              </a:rPr>
              <a:t> </a:t>
            </a:r>
            <a:r>
              <a:rPr lang="fr-FR" b="0" i="0" dirty="0" err="1">
                <a:solidFill>
                  <a:srgbClr val="000000"/>
                </a:solidFill>
                <a:effectLst/>
                <a:latin typeface="Open Sans"/>
              </a:rPr>
              <a:t>tincidunt</a:t>
            </a:r>
            <a:r>
              <a:rPr lang="fr-FR" b="0" i="0" dirty="0">
                <a:solidFill>
                  <a:srgbClr val="000000"/>
                </a:solidFill>
                <a:effectLst/>
                <a:latin typeface="Open Sans"/>
              </a:rPr>
              <a:t>. Ut </a:t>
            </a:r>
            <a:r>
              <a:rPr lang="fr-FR" b="0" i="0" dirty="0" err="1">
                <a:solidFill>
                  <a:srgbClr val="000000"/>
                </a:solidFill>
                <a:effectLst/>
                <a:latin typeface="Open Sans"/>
              </a:rPr>
              <a:t>eleifend</a:t>
            </a:r>
            <a:r>
              <a:rPr lang="fr-FR" b="0" i="0" dirty="0">
                <a:solidFill>
                  <a:srgbClr val="000000"/>
                </a:solidFill>
                <a:effectLst/>
                <a:latin typeface="Open Sans"/>
              </a:rPr>
              <a:t> </a:t>
            </a:r>
            <a:r>
              <a:rPr lang="fr-FR" b="0" i="0" dirty="0" err="1">
                <a:solidFill>
                  <a:srgbClr val="000000"/>
                </a:solidFill>
                <a:effectLst/>
                <a:latin typeface="Open Sans"/>
              </a:rPr>
              <a:t>lacinia</a:t>
            </a:r>
            <a:r>
              <a:rPr lang="fr-FR" b="0" i="0" dirty="0">
                <a:solidFill>
                  <a:srgbClr val="000000"/>
                </a:solidFill>
                <a:effectLst/>
                <a:latin typeface="Open Sans"/>
              </a:rPr>
              <a:t> tristique. </a:t>
            </a:r>
            <a:r>
              <a:rPr lang="fr-FR" b="0" i="0" dirty="0" err="1">
                <a:solidFill>
                  <a:srgbClr val="000000"/>
                </a:solidFill>
                <a:effectLst/>
                <a:latin typeface="Open Sans"/>
              </a:rPr>
              <a:t>Curabitur</a:t>
            </a:r>
            <a:r>
              <a:rPr lang="fr-FR" b="0" i="0" dirty="0">
                <a:solidFill>
                  <a:srgbClr val="000000"/>
                </a:solidFill>
                <a:effectLst/>
                <a:latin typeface="Open Sans"/>
              </a:rPr>
              <a:t> </a:t>
            </a:r>
            <a:r>
              <a:rPr lang="fr-FR" b="0" i="0" dirty="0" err="1">
                <a:solidFill>
                  <a:srgbClr val="000000"/>
                </a:solidFill>
                <a:effectLst/>
                <a:latin typeface="Open Sans"/>
              </a:rPr>
              <a:t>suscipit</a:t>
            </a:r>
            <a:r>
              <a:rPr lang="fr-FR" b="0" i="0" dirty="0">
                <a:solidFill>
                  <a:srgbClr val="000000"/>
                </a:solidFill>
                <a:effectLst/>
                <a:latin typeface="Open Sans"/>
              </a:rPr>
              <a:t> </a:t>
            </a:r>
            <a:r>
              <a:rPr lang="fr-FR" b="0" i="0" dirty="0" err="1">
                <a:solidFill>
                  <a:srgbClr val="000000"/>
                </a:solidFill>
                <a:effectLst/>
                <a:latin typeface="Open Sans"/>
              </a:rPr>
              <a:t>ac</a:t>
            </a:r>
            <a:r>
              <a:rPr lang="fr-FR" b="0" i="0" dirty="0">
                <a:solidFill>
                  <a:srgbClr val="000000"/>
                </a:solidFill>
                <a:effectLst/>
                <a:latin typeface="Open Sans"/>
              </a:rPr>
              <a:t> </a:t>
            </a:r>
            <a:r>
              <a:rPr lang="fr-FR" b="0" i="0" dirty="0" err="1">
                <a:solidFill>
                  <a:srgbClr val="000000"/>
                </a:solidFill>
                <a:effectLst/>
                <a:latin typeface="Open Sans"/>
              </a:rPr>
              <a:t>risus</a:t>
            </a:r>
            <a:r>
              <a:rPr lang="fr-FR" b="0" i="0" dirty="0">
                <a:solidFill>
                  <a:srgbClr val="000000"/>
                </a:solidFill>
                <a:effectLst/>
                <a:latin typeface="Open Sans"/>
              </a:rPr>
              <a:t> at </a:t>
            </a:r>
            <a:r>
              <a:rPr lang="fr-FR" b="0" i="0" dirty="0" err="1">
                <a:solidFill>
                  <a:srgbClr val="000000"/>
                </a:solidFill>
                <a:effectLst/>
                <a:latin typeface="Open Sans"/>
              </a:rPr>
              <a:t>molestie</a:t>
            </a:r>
            <a:r>
              <a:rPr lang="fr-FR" b="0" i="0" dirty="0">
                <a:solidFill>
                  <a:srgbClr val="000000"/>
                </a:solidFill>
                <a:effectLst/>
                <a:latin typeface="Open Sans"/>
              </a:rPr>
              <a:t>. Nunc </a:t>
            </a:r>
            <a:r>
              <a:rPr lang="fr-FR" b="0" i="0" dirty="0" err="1">
                <a:solidFill>
                  <a:srgbClr val="000000"/>
                </a:solidFill>
                <a:effectLst/>
                <a:latin typeface="Open Sans"/>
              </a:rPr>
              <a:t>convallis</a:t>
            </a:r>
            <a:r>
              <a:rPr lang="fr-FR" b="0" i="0" dirty="0">
                <a:solidFill>
                  <a:srgbClr val="000000"/>
                </a:solidFill>
                <a:effectLst/>
                <a:latin typeface="Open Sans"/>
              </a:rPr>
              <a:t> </a:t>
            </a:r>
            <a:r>
              <a:rPr lang="fr-FR" b="0" i="0" dirty="0" err="1">
                <a:solidFill>
                  <a:srgbClr val="000000"/>
                </a:solidFill>
                <a:effectLst/>
                <a:latin typeface="Open Sans"/>
              </a:rPr>
              <a:t>odio</a:t>
            </a:r>
            <a:r>
              <a:rPr lang="fr-FR" b="0" i="0" dirty="0">
                <a:solidFill>
                  <a:srgbClr val="000000"/>
                </a:solidFill>
                <a:effectLst/>
                <a:latin typeface="Open Sans"/>
              </a:rPr>
              <a:t> </a:t>
            </a:r>
            <a:r>
              <a:rPr lang="fr-FR" b="0" i="0" dirty="0" err="1">
                <a:solidFill>
                  <a:srgbClr val="000000"/>
                </a:solidFill>
                <a:effectLst/>
                <a:latin typeface="Open Sans"/>
              </a:rPr>
              <a:t>elit</a:t>
            </a:r>
            <a:r>
              <a:rPr lang="fr-FR" b="0" i="0" dirty="0">
                <a:solidFill>
                  <a:srgbClr val="000000"/>
                </a:solidFill>
                <a:effectLst/>
                <a:latin typeface="Open Sans"/>
              </a:rPr>
              <a:t>, cursus </a:t>
            </a:r>
            <a:r>
              <a:rPr lang="fr-FR" b="0" i="0" dirty="0" err="1">
                <a:solidFill>
                  <a:srgbClr val="000000"/>
                </a:solidFill>
                <a:effectLst/>
                <a:latin typeface="Open Sans"/>
              </a:rPr>
              <a:t>consequat</a:t>
            </a:r>
            <a:r>
              <a:rPr lang="fr-FR" b="0" i="0" dirty="0">
                <a:solidFill>
                  <a:srgbClr val="000000"/>
                </a:solidFill>
                <a:effectLst/>
                <a:latin typeface="Open Sans"/>
              </a:rPr>
              <a:t> </a:t>
            </a:r>
            <a:r>
              <a:rPr lang="fr-FR" b="0" i="0" dirty="0" err="1">
                <a:solidFill>
                  <a:srgbClr val="000000"/>
                </a:solidFill>
                <a:effectLst/>
                <a:latin typeface="Open Sans"/>
              </a:rPr>
              <a:t>nibh</a:t>
            </a:r>
            <a:r>
              <a:rPr lang="fr-FR" b="0" i="0" dirty="0">
                <a:solidFill>
                  <a:srgbClr val="000000"/>
                </a:solidFill>
                <a:effectLst/>
                <a:latin typeface="Open Sans"/>
              </a:rPr>
              <a:t> </a:t>
            </a:r>
            <a:r>
              <a:rPr lang="fr-FR" b="0" i="0" dirty="0" err="1">
                <a:solidFill>
                  <a:srgbClr val="000000"/>
                </a:solidFill>
                <a:effectLst/>
                <a:latin typeface="Open Sans"/>
              </a:rPr>
              <a:t>tincidunt</a:t>
            </a:r>
            <a:r>
              <a:rPr lang="fr-FR" b="0" i="0" dirty="0">
                <a:solidFill>
                  <a:srgbClr val="000000"/>
                </a:solidFill>
                <a:effectLst/>
                <a:latin typeface="Open Sans"/>
              </a:rPr>
              <a:t> et. </a:t>
            </a:r>
            <a:r>
              <a:rPr lang="fr-FR" b="0" i="0" dirty="0" err="1">
                <a:solidFill>
                  <a:srgbClr val="000000"/>
                </a:solidFill>
                <a:effectLst/>
                <a:latin typeface="Open Sans"/>
              </a:rPr>
              <a:t>Curabitur</a:t>
            </a:r>
            <a:r>
              <a:rPr lang="fr-FR" b="0" i="0" dirty="0">
                <a:solidFill>
                  <a:srgbClr val="000000"/>
                </a:solidFill>
                <a:effectLst/>
                <a:latin typeface="Open Sans"/>
              </a:rPr>
              <a:t> </a:t>
            </a:r>
            <a:r>
              <a:rPr lang="fr-FR" b="0" i="0" dirty="0" err="1">
                <a:solidFill>
                  <a:srgbClr val="000000"/>
                </a:solidFill>
                <a:effectLst/>
                <a:latin typeface="Open Sans"/>
              </a:rPr>
              <a:t>vestibulum</a:t>
            </a:r>
            <a:r>
              <a:rPr lang="fr-FR" b="0" i="0" dirty="0">
                <a:solidFill>
                  <a:srgbClr val="000000"/>
                </a:solidFill>
                <a:effectLst/>
                <a:latin typeface="Open Sans"/>
              </a:rPr>
              <a:t> </a:t>
            </a:r>
            <a:r>
              <a:rPr lang="fr-FR" b="0" i="0" dirty="0" err="1">
                <a:solidFill>
                  <a:srgbClr val="000000"/>
                </a:solidFill>
                <a:effectLst/>
                <a:latin typeface="Open Sans"/>
              </a:rPr>
              <a:t>molestie</a:t>
            </a:r>
            <a:r>
              <a:rPr lang="fr-FR" b="0" i="0" dirty="0">
                <a:solidFill>
                  <a:srgbClr val="000000"/>
                </a:solidFill>
                <a:effectLst/>
                <a:latin typeface="Open Sans"/>
              </a:rPr>
              <a:t> </a:t>
            </a:r>
            <a:r>
              <a:rPr lang="fr-FR" b="0" i="0" dirty="0" err="1">
                <a:solidFill>
                  <a:srgbClr val="000000"/>
                </a:solidFill>
                <a:effectLst/>
                <a:latin typeface="Open Sans"/>
              </a:rPr>
              <a:t>lacinia</a:t>
            </a:r>
            <a:r>
              <a:rPr lang="fr-FR" b="0" i="0" dirty="0">
                <a:solidFill>
                  <a:srgbClr val="000000"/>
                </a:solidFill>
                <a:effectLst/>
                <a:latin typeface="Open Sans"/>
              </a:rPr>
              <a:t>. Sed </a:t>
            </a:r>
            <a:r>
              <a:rPr lang="fr-FR" b="0" i="0" dirty="0" err="1">
                <a:solidFill>
                  <a:srgbClr val="000000"/>
                </a:solidFill>
                <a:effectLst/>
                <a:latin typeface="Open Sans"/>
              </a:rPr>
              <a:t>commodo</a:t>
            </a:r>
            <a:r>
              <a:rPr lang="fr-FR" b="0" i="0" dirty="0">
                <a:solidFill>
                  <a:srgbClr val="000000"/>
                </a:solidFill>
                <a:effectLst/>
                <a:latin typeface="Open Sans"/>
              </a:rPr>
              <a:t> </a:t>
            </a:r>
            <a:r>
              <a:rPr lang="fr-FR" b="0" i="0" dirty="0" err="1">
                <a:solidFill>
                  <a:srgbClr val="000000"/>
                </a:solidFill>
                <a:effectLst/>
                <a:latin typeface="Open Sans"/>
              </a:rPr>
              <a:t>gravida</a:t>
            </a:r>
            <a:r>
              <a:rPr lang="fr-FR" b="0" i="0" dirty="0">
                <a:solidFill>
                  <a:srgbClr val="000000"/>
                </a:solidFill>
                <a:effectLst/>
                <a:latin typeface="Open Sans"/>
              </a:rPr>
              <a:t> </a:t>
            </a:r>
            <a:r>
              <a:rPr lang="fr-FR" b="0" i="0" dirty="0" err="1">
                <a:solidFill>
                  <a:srgbClr val="000000"/>
                </a:solidFill>
                <a:effectLst/>
                <a:latin typeface="Open Sans"/>
              </a:rPr>
              <a:t>ultricies</a:t>
            </a:r>
            <a:r>
              <a:rPr lang="fr-FR" b="0" i="0" dirty="0">
                <a:solidFill>
                  <a:srgbClr val="000000"/>
                </a:solidFill>
                <a:effectLst/>
                <a:latin typeface="Open Sans"/>
              </a:rPr>
              <a:t>. Sed vitae </a:t>
            </a:r>
            <a:r>
              <a:rPr lang="fr-FR" b="0" i="0" dirty="0" err="1">
                <a:solidFill>
                  <a:srgbClr val="000000"/>
                </a:solidFill>
                <a:effectLst/>
                <a:latin typeface="Open Sans"/>
              </a:rPr>
              <a:t>enim</a:t>
            </a:r>
            <a:r>
              <a:rPr lang="fr-FR" b="0" i="0" dirty="0">
                <a:solidFill>
                  <a:srgbClr val="000000"/>
                </a:solidFill>
                <a:effectLst/>
                <a:latin typeface="Open Sans"/>
              </a:rPr>
              <a:t> libero. </a:t>
            </a:r>
            <a:r>
              <a:rPr lang="fr-FR" b="0" i="0" dirty="0" err="1">
                <a:solidFill>
                  <a:srgbClr val="000000"/>
                </a:solidFill>
                <a:effectLst/>
                <a:latin typeface="Open Sans"/>
              </a:rPr>
              <a:t>Nulla</a:t>
            </a:r>
            <a:r>
              <a:rPr lang="fr-FR" b="0" i="0" dirty="0">
                <a:solidFill>
                  <a:srgbClr val="000000"/>
                </a:solidFill>
                <a:effectLst/>
                <a:latin typeface="Open Sans"/>
              </a:rPr>
              <a:t> </a:t>
            </a:r>
            <a:r>
              <a:rPr lang="fr-FR" b="0" i="0" dirty="0" err="1">
                <a:solidFill>
                  <a:srgbClr val="000000"/>
                </a:solidFill>
                <a:effectLst/>
                <a:latin typeface="Open Sans"/>
              </a:rPr>
              <a:t>facilisi</a:t>
            </a:r>
            <a:r>
              <a:rPr lang="fr-FR" b="0" i="0" dirty="0">
                <a:solidFill>
                  <a:srgbClr val="000000"/>
                </a:solidFill>
                <a:effectLst/>
                <a:latin typeface="Open Sans"/>
              </a:rPr>
              <a:t>.</a:t>
            </a:r>
          </a:p>
        </p:txBody>
      </p:sp>
    </p:spTree>
    <p:extLst>
      <p:ext uri="{BB962C8B-B14F-4D97-AF65-F5344CB8AC3E}">
        <p14:creationId xmlns:p14="http://schemas.microsoft.com/office/powerpoint/2010/main" val="1158566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Deux contenus">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3CB045-1AA8-8940-AE0A-9FEC6ED1AE4A}"/>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20F01FC6-EA12-0849-BAD2-B1C220156DAC}"/>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Tree>
    <p:extLst>
      <p:ext uri="{BB962C8B-B14F-4D97-AF65-F5344CB8AC3E}">
        <p14:creationId xmlns:p14="http://schemas.microsoft.com/office/powerpoint/2010/main" val="3560735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Comparaiso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126A0B-7788-E048-8CAD-A81EBE974447}"/>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2BFC4C21-50EE-2140-B471-FF6D56EC40B3}"/>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Tree>
    <p:extLst>
      <p:ext uri="{BB962C8B-B14F-4D97-AF65-F5344CB8AC3E}">
        <p14:creationId xmlns:p14="http://schemas.microsoft.com/office/powerpoint/2010/main" val="3335050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re seul">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3363151-7FD1-D54F-8C6D-DDA8AF686B0F}"/>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9F246258-4B5C-9A49-A672-C434FC685D9D}"/>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Tree>
    <p:extLst>
      <p:ext uri="{BB962C8B-B14F-4D97-AF65-F5344CB8AC3E}">
        <p14:creationId xmlns:p14="http://schemas.microsoft.com/office/powerpoint/2010/main" val="3762905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ontenu avec légend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A115C56-B3AE-8D41-8D98-0A87FF473013}"/>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D1BF6974-38D9-3E4B-91DF-07DE46A0A98F}"/>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Tree>
    <p:extLst>
      <p:ext uri="{BB962C8B-B14F-4D97-AF65-F5344CB8AC3E}">
        <p14:creationId xmlns:p14="http://schemas.microsoft.com/office/powerpoint/2010/main" val="628439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Image avec légend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1DEF4A2-E126-8C49-B046-0E5FFB194357}"/>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81B6EAB1-55DF-1E46-A2E8-A1473163F264}"/>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Tree>
    <p:extLst>
      <p:ext uri="{BB962C8B-B14F-4D97-AF65-F5344CB8AC3E}">
        <p14:creationId xmlns:p14="http://schemas.microsoft.com/office/powerpoint/2010/main" val="1281640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re et texte vertical">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950FC4-7882-D84B-BE33-D7E509DD8C24}"/>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9" name="Image 8">
            <a:extLst>
              <a:ext uri="{FF2B5EF4-FFF2-40B4-BE49-F238E27FC236}">
                <a16:creationId xmlns:a16="http://schemas.microsoft.com/office/drawing/2014/main" id="{875D6C01-025D-8C4C-86E9-9B1599490CC5}"/>
              </a:ext>
            </a:extLst>
          </p:cNvPr>
          <p:cNvPicPr>
            <a:picLocks noChangeAspect="1"/>
          </p:cNvPicPr>
          <p:nvPr userDrawn="1"/>
        </p:nvPicPr>
        <p:blipFill>
          <a:blip r:embed="rId3"/>
          <a:stretch>
            <a:fillRect/>
          </a:stretch>
        </p:blipFill>
        <p:spPr>
          <a:xfrm>
            <a:off x="10830757" y="0"/>
            <a:ext cx="1361243" cy="111024"/>
          </a:xfrm>
          <a:prstGeom prst="rect">
            <a:avLst/>
          </a:prstGeom>
        </p:spPr>
      </p:pic>
    </p:spTree>
    <p:extLst>
      <p:ext uri="{BB962C8B-B14F-4D97-AF65-F5344CB8AC3E}">
        <p14:creationId xmlns:p14="http://schemas.microsoft.com/office/powerpoint/2010/main" val="1362528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re vertical et text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0F5473B-4285-5543-996F-D9B5185F1A36}"/>
              </a:ext>
            </a:extLst>
          </p:cNvPr>
          <p:cNvPicPr>
            <a:picLocks noChangeAspect="1"/>
          </p:cNvPicPr>
          <p:nvPr userDrawn="1"/>
        </p:nvPicPr>
        <p:blipFill>
          <a:blip r:embed="rId2"/>
          <a:stretch>
            <a:fillRect/>
          </a:stretch>
        </p:blipFill>
        <p:spPr>
          <a:xfrm>
            <a:off x="88780" y="6220749"/>
            <a:ext cx="12029243" cy="655007"/>
          </a:xfrm>
          <a:prstGeom prst="rect">
            <a:avLst/>
          </a:prstGeom>
        </p:spPr>
      </p:pic>
      <p:pic>
        <p:nvPicPr>
          <p:cNvPr id="9" name="Image 8">
            <a:extLst>
              <a:ext uri="{FF2B5EF4-FFF2-40B4-BE49-F238E27FC236}">
                <a16:creationId xmlns:a16="http://schemas.microsoft.com/office/drawing/2014/main" id="{42FE5067-33C6-9C48-9BB7-5AD967A20753}"/>
              </a:ext>
            </a:extLst>
          </p:cNvPr>
          <p:cNvPicPr>
            <a:picLocks noChangeAspect="1"/>
          </p:cNvPicPr>
          <p:nvPr userDrawn="1"/>
        </p:nvPicPr>
        <p:blipFill>
          <a:blip r:embed="rId3"/>
          <a:stretch>
            <a:fillRect/>
          </a:stretch>
        </p:blipFill>
        <p:spPr>
          <a:xfrm>
            <a:off x="10830757" y="0"/>
            <a:ext cx="1361243" cy="111024"/>
          </a:xfrm>
          <a:prstGeom prst="rect">
            <a:avLst/>
          </a:prstGeom>
        </p:spPr>
      </p:pic>
    </p:spTree>
    <p:extLst>
      <p:ext uri="{BB962C8B-B14F-4D97-AF65-F5344CB8AC3E}">
        <p14:creationId xmlns:p14="http://schemas.microsoft.com/office/powerpoint/2010/main" val="2740923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68DB4F-F701-CB46-9846-C7B84A5DB6EE}"/>
              </a:ext>
            </a:extLst>
          </p:cNvPr>
          <p:cNvPicPr>
            <a:picLocks noChangeAspect="1"/>
          </p:cNvPicPr>
          <p:nvPr userDrawn="1"/>
        </p:nvPicPr>
        <p:blipFill>
          <a:blip r:embed="rId2"/>
          <a:stretch>
            <a:fillRect/>
          </a:stretch>
        </p:blipFill>
        <p:spPr>
          <a:xfrm>
            <a:off x="88780" y="6220749"/>
            <a:ext cx="12029243" cy="655007"/>
          </a:xfrm>
          <a:prstGeom prst="rect">
            <a:avLst/>
          </a:prstGeom>
        </p:spPr>
      </p:pic>
      <p:pic>
        <p:nvPicPr>
          <p:cNvPr id="5" name="Image 4">
            <a:extLst>
              <a:ext uri="{FF2B5EF4-FFF2-40B4-BE49-F238E27FC236}">
                <a16:creationId xmlns:a16="http://schemas.microsoft.com/office/drawing/2014/main" id="{3AB0DC8A-B647-1C42-A3F4-DE3517F11FAB}"/>
              </a:ext>
            </a:extLst>
          </p:cNvPr>
          <p:cNvPicPr>
            <a:picLocks noChangeAspect="1"/>
          </p:cNvPicPr>
          <p:nvPr userDrawn="1"/>
        </p:nvPicPr>
        <p:blipFill>
          <a:blip r:embed="rId3"/>
          <a:stretch>
            <a:fillRect/>
          </a:stretch>
        </p:blipFill>
        <p:spPr>
          <a:xfrm>
            <a:off x="10830757" y="0"/>
            <a:ext cx="1361243" cy="111024"/>
          </a:xfrm>
          <a:prstGeom prst="rect">
            <a:avLst/>
          </a:prstGeom>
        </p:spPr>
      </p:pic>
    </p:spTree>
    <p:extLst>
      <p:ext uri="{BB962C8B-B14F-4D97-AF65-F5344CB8AC3E}">
        <p14:creationId xmlns:p14="http://schemas.microsoft.com/office/powerpoint/2010/main" val="140154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3"/>
            <a:ext cx="10972800" cy="452596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609600" y="6356353"/>
            <a:ext cx="2844800" cy="365125"/>
          </a:xfrm>
          <a:prstGeom prst="rect">
            <a:avLst/>
          </a:prstGeom>
        </p:spPr>
        <p:txBody>
          <a:bodyPr/>
          <a:lstStyle/>
          <a:p>
            <a:pPr defTabSz="457200"/>
            <a:fld id="{091C3EB6-4E4E-2C48-B9CC-35E944F3A1E9}" type="datetimeFigureOut">
              <a:rPr lang="fr-FR" smtClean="0">
                <a:solidFill>
                  <a:prstClr val="black">
                    <a:tint val="75000"/>
                  </a:prstClr>
                </a:solidFill>
              </a:rPr>
              <a:pPr defTabSz="457200"/>
              <a:t>16/01/2026</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4165600" y="6356353"/>
            <a:ext cx="3860800" cy="365125"/>
          </a:xfrm>
          <a:prstGeom prst="rect">
            <a:avLst/>
          </a:prstGeom>
        </p:spPr>
        <p:txBody>
          <a:bodyPr/>
          <a:lstStyle>
            <a:lvl1pPr>
              <a:defRPr>
                <a:solidFill>
                  <a:srgbClr val="FF0000"/>
                </a:solidFill>
              </a:defRPr>
            </a:lvl1pPr>
          </a:lstStyle>
          <a:p>
            <a:pPr defTabSz="457200"/>
            <a:endParaRPr lang="fr-FR" dirty="0"/>
          </a:p>
        </p:txBody>
      </p:sp>
    </p:spTree>
    <p:extLst>
      <p:ext uri="{BB962C8B-B14F-4D97-AF65-F5344CB8AC3E}">
        <p14:creationId xmlns:p14="http://schemas.microsoft.com/office/powerpoint/2010/main" val="63663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rasmus 14">
    <p:spTree>
      <p:nvGrpSpPr>
        <p:cNvPr id="1" name=""/>
        <p:cNvGrpSpPr/>
        <p:nvPr/>
      </p:nvGrpSpPr>
      <p:grpSpPr>
        <a:xfrm>
          <a:off x="0" y="0"/>
          <a:ext cx="0" cy="0"/>
          <a:chOff x="0" y="0"/>
          <a:chExt cx="0" cy="0"/>
        </a:xfrm>
      </p:grpSpPr>
      <p:sp>
        <p:nvSpPr>
          <p:cNvPr id="2" name="Espace réservé du pied de page 7"/>
          <p:cNvSpPr>
            <a:spLocks noGrp="1"/>
          </p:cNvSpPr>
          <p:nvPr>
            <p:ph type="ftr" sz="quarter" idx="15"/>
          </p:nvPr>
        </p:nvSpPr>
        <p:spPr>
          <a:xfrm>
            <a:off x="3732244" y="6561228"/>
            <a:ext cx="5449079" cy="236701"/>
          </a:xfrm>
          <a:prstGeom prst="rect">
            <a:avLst/>
          </a:prstGeom>
        </p:spPr>
        <p:txBody>
          <a:bodyPr/>
          <a:lstStyle>
            <a:lvl1pPr>
              <a:defRPr sz="1000">
                <a:solidFill>
                  <a:srgbClr val="FF0000"/>
                </a:solidFill>
              </a:defRPr>
            </a:lvl1pPr>
          </a:lstStyle>
          <a:p>
            <a:r>
              <a:rPr lang="fr-FR" dirty="0">
                <a:solidFill>
                  <a:prstClr val="black">
                    <a:tint val="75000"/>
                  </a:prstClr>
                </a:solidFill>
              </a:rPr>
              <a:t>ERASMUS+ 2021-2027 – 10.07.20</a:t>
            </a:r>
          </a:p>
        </p:txBody>
      </p:sp>
    </p:spTree>
    <p:extLst>
      <p:ext uri="{BB962C8B-B14F-4D97-AF65-F5344CB8AC3E}">
        <p14:creationId xmlns:p14="http://schemas.microsoft.com/office/powerpoint/2010/main" val="253467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bloc text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6F5F93-A763-D44A-8FF8-37C6D13CC258}"/>
              </a:ext>
            </a:extLst>
          </p:cNvPr>
          <p:cNvPicPr>
            <a:picLocks noChangeAspect="1"/>
          </p:cNvPicPr>
          <p:nvPr userDrawn="1"/>
        </p:nvPicPr>
        <p:blipFill>
          <a:blip r:embed="rId2"/>
          <a:stretch>
            <a:fillRect/>
          </a:stretch>
        </p:blipFill>
        <p:spPr>
          <a:xfrm>
            <a:off x="60960" y="6333781"/>
            <a:ext cx="12057026" cy="524219"/>
          </a:xfrm>
          <a:prstGeom prst="rect">
            <a:avLst/>
          </a:prstGeom>
        </p:spPr>
      </p:pic>
      <p:pic>
        <p:nvPicPr>
          <p:cNvPr id="5" name="Image 4">
            <a:extLst>
              <a:ext uri="{FF2B5EF4-FFF2-40B4-BE49-F238E27FC236}">
                <a16:creationId xmlns:a16="http://schemas.microsoft.com/office/drawing/2014/main" id="{B31BAF88-F7FC-C24E-A0C0-44DD54802BDD}"/>
              </a:ext>
            </a:extLst>
          </p:cNvPr>
          <p:cNvPicPr>
            <a:picLocks noChangeAspect="1"/>
          </p:cNvPicPr>
          <p:nvPr userDrawn="1"/>
        </p:nvPicPr>
        <p:blipFill>
          <a:blip r:embed="rId3"/>
          <a:stretch>
            <a:fillRect/>
          </a:stretch>
        </p:blipFill>
        <p:spPr>
          <a:xfrm>
            <a:off x="10702834" y="0"/>
            <a:ext cx="1489165" cy="78378"/>
          </a:xfrm>
          <a:prstGeom prst="rect">
            <a:avLst/>
          </a:prstGeom>
          <a:solidFill>
            <a:schemeClr val="accent4">
              <a:lumMod val="60000"/>
              <a:lumOff val="40000"/>
            </a:schemeClr>
          </a:solidFill>
        </p:spPr>
      </p:pic>
      <p:sp>
        <p:nvSpPr>
          <p:cNvPr id="11" name="Espace réservé du texte 11">
            <a:extLst>
              <a:ext uri="{FF2B5EF4-FFF2-40B4-BE49-F238E27FC236}">
                <a16:creationId xmlns:a16="http://schemas.microsoft.com/office/drawing/2014/main" id="{CFE4437B-04F5-4114-BA68-2B006E41A393}"/>
              </a:ext>
            </a:extLst>
          </p:cNvPr>
          <p:cNvSpPr>
            <a:spLocks noGrp="1"/>
          </p:cNvSpPr>
          <p:nvPr>
            <p:ph type="body" sz="quarter" idx="13" hasCustomPrompt="1"/>
          </p:nvPr>
        </p:nvSpPr>
        <p:spPr>
          <a:xfrm>
            <a:off x="487771" y="458131"/>
            <a:ext cx="2665413" cy="536168"/>
          </a:xfrm>
          <a:prstGeom prst="rect">
            <a:avLst/>
          </a:prstGeom>
        </p:spPr>
        <p:txBody>
          <a:bodyPr/>
          <a:lstStyle>
            <a:lvl1pPr marL="0" indent="0">
              <a:buNone/>
              <a:defRPr lang="fr-FR" sz="3200" b="1" kern="1200" dirty="0">
                <a:solidFill>
                  <a:schemeClr val="accent1">
                    <a:lumMod val="75000"/>
                  </a:schemeClr>
                </a:solidFill>
                <a:latin typeface="+mn-lt"/>
                <a:ea typeface="+mn-ea"/>
                <a:cs typeface="+mn-cs"/>
              </a:defRPr>
            </a:lvl1pPr>
          </a:lstStyle>
          <a:p>
            <a:r>
              <a:rPr lang="fr-FR" dirty="0"/>
              <a:t>TITRE</a:t>
            </a:r>
          </a:p>
        </p:txBody>
      </p:sp>
      <p:sp>
        <p:nvSpPr>
          <p:cNvPr id="12" name="Espace réservé du texte 13">
            <a:extLst>
              <a:ext uri="{FF2B5EF4-FFF2-40B4-BE49-F238E27FC236}">
                <a16:creationId xmlns:a16="http://schemas.microsoft.com/office/drawing/2014/main" id="{7B3DE4F8-E7C6-44E1-97B0-1F5D77E461CE}"/>
              </a:ext>
            </a:extLst>
          </p:cNvPr>
          <p:cNvSpPr>
            <a:spLocks noGrp="1"/>
          </p:cNvSpPr>
          <p:nvPr>
            <p:ph type="body" sz="quarter" idx="14" hasCustomPrompt="1"/>
          </p:nvPr>
        </p:nvSpPr>
        <p:spPr>
          <a:xfrm>
            <a:off x="487771" y="1223655"/>
            <a:ext cx="1935162" cy="475667"/>
          </a:xfrm>
          <a:prstGeom prst="rect">
            <a:avLst/>
          </a:prstGeom>
        </p:spPr>
        <p:txBody>
          <a:bodyPr/>
          <a:lstStyle>
            <a:lvl1pPr marL="0" indent="0">
              <a:buNone/>
              <a:defRPr lang="fr-FR" sz="2400" b="1" kern="1200" dirty="0">
                <a:solidFill>
                  <a:schemeClr val="accent1">
                    <a:lumMod val="75000"/>
                  </a:schemeClr>
                </a:solidFill>
                <a:latin typeface="+mn-lt"/>
                <a:ea typeface="+mn-ea"/>
                <a:cs typeface="+mn-cs"/>
              </a:defRPr>
            </a:lvl1pPr>
          </a:lstStyle>
          <a:p>
            <a:r>
              <a:rPr lang="fr-FR" dirty="0"/>
              <a:t>Sous titre</a:t>
            </a:r>
          </a:p>
        </p:txBody>
      </p:sp>
      <p:sp>
        <p:nvSpPr>
          <p:cNvPr id="13" name="Espace réservé du texte 5">
            <a:extLst>
              <a:ext uri="{FF2B5EF4-FFF2-40B4-BE49-F238E27FC236}">
                <a16:creationId xmlns:a16="http://schemas.microsoft.com/office/drawing/2014/main" id="{D2FC37BB-CEE5-47AC-9D3D-380B90D60235}"/>
              </a:ext>
            </a:extLst>
          </p:cNvPr>
          <p:cNvSpPr>
            <a:spLocks noGrp="1"/>
          </p:cNvSpPr>
          <p:nvPr>
            <p:ph type="body" sz="quarter" idx="17" hasCustomPrompt="1"/>
          </p:nvPr>
        </p:nvSpPr>
        <p:spPr>
          <a:xfrm>
            <a:off x="487771" y="2075807"/>
            <a:ext cx="11077212" cy="3552951"/>
          </a:xfrm>
          <a:prstGeom prst="rect">
            <a:avLst/>
          </a:prstGeom>
        </p:spPr>
        <p:txBody>
          <a:bodyPr/>
          <a:lstStyle>
            <a:lvl1pPr marL="0" indent="0">
              <a:buNone/>
              <a:defRPr/>
            </a:lvl1pPr>
          </a:lstStyle>
          <a:p>
            <a:r>
              <a:rPr lang="fr-FR" b="0" i="0" dirty="0">
                <a:solidFill>
                  <a:srgbClr val="000000"/>
                </a:solidFill>
                <a:effectLst/>
                <a:latin typeface="Open Sans"/>
              </a:rPr>
              <a:t>Texte</a:t>
            </a:r>
          </a:p>
        </p:txBody>
      </p:sp>
      <p:pic>
        <p:nvPicPr>
          <p:cNvPr id="7" name="Image 6" descr="https://licensebuttons.net/l/by-nc-sa/3.0/88x31.png"/>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960" y="6333781"/>
            <a:ext cx="985284" cy="356554"/>
          </a:xfrm>
          <a:prstGeom prst="rect">
            <a:avLst/>
          </a:prstGeom>
          <a:noFill/>
          <a:ln>
            <a:noFill/>
          </a:ln>
        </p:spPr>
      </p:pic>
    </p:spTree>
    <p:extLst>
      <p:ext uri="{BB962C8B-B14F-4D97-AF65-F5344CB8AC3E}">
        <p14:creationId xmlns:p14="http://schemas.microsoft.com/office/powerpoint/2010/main" val="145734359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Espace réservé du pied de page 7"/>
          <p:cNvSpPr>
            <a:spLocks noGrp="1"/>
          </p:cNvSpPr>
          <p:nvPr>
            <p:ph type="ftr" sz="quarter" idx="15"/>
          </p:nvPr>
        </p:nvSpPr>
        <p:spPr>
          <a:xfrm>
            <a:off x="3732244" y="6561228"/>
            <a:ext cx="5449079" cy="236701"/>
          </a:xfrm>
          <a:prstGeom prst="rect">
            <a:avLst/>
          </a:prstGeom>
        </p:spPr>
        <p:txBody>
          <a:bodyPr/>
          <a:lstStyle>
            <a:lvl1pPr>
              <a:defRPr sz="1000">
                <a:solidFill>
                  <a:srgbClr val="FF0000"/>
                </a:solidFill>
              </a:defRPr>
            </a:lvl1pPr>
          </a:lstStyle>
          <a:p>
            <a:r>
              <a:rPr lang="fr-FR" dirty="0">
                <a:solidFill>
                  <a:prstClr val="black">
                    <a:tint val="75000"/>
                  </a:prstClr>
                </a:solidFill>
              </a:rPr>
              <a:t>ERASMUS+ 2021-2027 – 10.07.20</a:t>
            </a:r>
          </a:p>
        </p:txBody>
      </p:sp>
    </p:spTree>
    <p:extLst>
      <p:ext uri="{BB962C8B-B14F-4D97-AF65-F5344CB8AC3E}">
        <p14:creationId xmlns:p14="http://schemas.microsoft.com/office/powerpoint/2010/main" val="1085943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1.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8.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471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91" r:id="rId14"/>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2928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srcRect/>
          <a:stretch>
            <a:fillRect/>
          </a:stretch>
        </a:blip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19"/>
          <a:stretch>
            <a:fillRect/>
          </a:stretch>
        </p:blipFill>
        <p:spPr>
          <a:xfrm>
            <a:off x="0" y="0"/>
            <a:ext cx="2190750" cy="1828800"/>
          </a:xfrm>
          <a:prstGeom prst="rect">
            <a:avLst/>
          </a:prstGeom>
        </p:spPr>
      </p:pic>
    </p:spTree>
    <p:extLst>
      <p:ext uri="{BB962C8B-B14F-4D97-AF65-F5344CB8AC3E}">
        <p14:creationId xmlns:p14="http://schemas.microsoft.com/office/powerpoint/2010/main" val="24231120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2102995-4DB4-F589-6644-1847910D4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9DB7BE9-5837-4396-F690-1F014F30A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AB7406-7AB7-D288-51ED-A18C2F1E6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956CA-050A-5C44-8C9E-CD8B3931E76C}" type="datetimeFigureOut">
              <a:rPr lang="fr-FR" smtClean="0"/>
              <a:t>16/01/2026</a:t>
            </a:fld>
            <a:endParaRPr lang="fr-FR"/>
          </a:p>
        </p:txBody>
      </p:sp>
      <p:sp>
        <p:nvSpPr>
          <p:cNvPr id="5" name="Espace réservé du pied de page 4">
            <a:extLst>
              <a:ext uri="{FF2B5EF4-FFF2-40B4-BE49-F238E27FC236}">
                <a16:creationId xmlns:a16="http://schemas.microsoft.com/office/drawing/2014/main" id="{505E42F0-B6EE-0F0D-FC87-6E6F46C4A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D6FC3D7-0CD1-829D-2E6E-8950AFC7D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8ED03-55DC-0C49-BADF-976C063E3D58}" type="slidenum">
              <a:rPr lang="fr-FR" smtClean="0"/>
              <a:t>‹N°›</a:t>
            </a:fld>
            <a:endParaRPr lang="fr-FR"/>
          </a:p>
        </p:txBody>
      </p:sp>
    </p:spTree>
    <p:extLst>
      <p:ext uri="{BB962C8B-B14F-4D97-AF65-F5344CB8AC3E}">
        <p14:creationId xmlns:p14="http://schemas.microsoft.com/office/powerpoint/2010/main" val="81101685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9" r:id="rId11"/>
    <p:sldLayoutId id="2147483850" r:id="rId12"/>
    <p:sldLayoutId id="2147483851" r:id="rId13"/>
    <p:sldLayoutId id="2147483852" r:id="rId14"/>
    <p:sldLayoutId id="2147483652" r:id="rId15"/>
    <p:sldLayoutId id="2147483653" r:id="rId16"/>
    <p:sldLayoutId id="2147483654" r:id="rId17"/>
    <p:sldLayoutId id="2147483656" r:id="rId18"/>
    <p:sldLayoutId id="2147483657" r:id="rId19"/>
    <p:sldLayoutId id="2147483658" r:id="rId20"/>
    <p:sldLayoutId id="2147483659" r:id="rId21"/>
    <p:sldLayoutId id="2147483661"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openxmlformats.org/officeDocument/2006/relationships/image" Target="../media/image23.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hyperlink" Target="https://view.genial.ly/62c14e48f9c5030018c83a7d" TargetMode="External"/><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hyperlink" Target="https://agence.erasmusplus.fr/publications/lobservatoire-erasmus-n7-evaluation-de-limpact-des-mobilites-erasmus/" TargetMode="External"/><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hyperlink" Target="https://agence.erasmusplus.fr/publications/diffusion-et-impact-dans-les-projets-de-partenariat-de-lenseignement-superieur-erasm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hyperlink" Target="https://agence.erasmusplus.fr/programme-erasmus/outils/europas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erasmus-edu-2022-eche-cert-fp?keywords=ECHE&amp;programmePeriod=2021%20-%202027&amp;frameworkProgramme=43353764" TargetMode="External"/><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hyperlink" Target="https://monprojet.erasmusplus.fr/docs/documents/guide_inclusion_2025_475.pdf" TargetMode="External"/><Relationship Id="rId2" Type="http://schemas.openxmlformats.org/officeDocument/2006/relationships/notesSlide" Target="../notesSlides/notesSlide41.xml"/><Relationship Id="rId1" Type="http://schemas.openxmlformats.org/officeDocument/2006/relationships/slideLayout" Target="../slideLayouts/slideLayout38.xml"/><Relationship Id="rId5" Type="http://schemas.openxmlformats.org/officeDocument/2006/relationships/image" Target="../media/image23.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8.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PxwpkYpnFvg&amp;ab_channel=AgenceErasmus%2BFrance%2FEducation%26Formation" TargetMode="External"/><Relationship Id="rId2" Type="http://schemas.openxmlformats.org/officeDocument/2006/relationships/notesSlide" Target="../notesSlides/notesSlide43.xml"/><Relationship Id="rId1" Type="http://schemas.openxmlformats.org/officeDocument/2006/relationships/slideLayout" Target="../slideLayouts/slideLayout38.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3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38.xml"/><Relationship Id="rId5" Type="http://schemas.openxmlformats.org/officeDocument/2006/relationships/hyperlink" Target="https://agence.erasmusplus.fr/publications/recueil-de-projets-transition-ecologique/" TargetMode="Externa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38.xml"/><Relationship Id="rId5" Type="http://schemas.openxmlformats.org/officeDocument/2006/relationships/hyperlink" Target="https://agence.erasmusplus.fr/publications/recueil-de-projets-erasmus-citoyennete-europeenne/" TargetMode="External"/><Relationship Id="rId4" Type="http://schemas.openxmlformats.org/officeDocument/2006/relationships/hyperlink" Target="https://agence.erasmusplus.fr/publications/lobservatoire-erasmus-n23-lengagement-social-et-citoyen-dans-les-projets-erasmus-et-le-corps-europeen-de-solidarite/"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38.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38.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8" Type="http://schemas.openxmlformats.org/officeDocument/2006/relationships/hyperlink" Target="https://www.erasmusplus.fr/upload/32565/formulaire-commente-description-technique-partie-b.pdf" TargetMode="External"/><Relationship Id="rId3" Type="http://schemas.openxmlformats.org/officeDocument/2006/relationships/hyperlink" Target="https://www.education.gouv.fr/bo/2025/Hebdo3/MENC2435108N" TargetMode="External"/><Relationship Id="rId7" Type="http://schemas.openxmlformats.org/officeDocument/2006/relationships/hyperlink" Target="https://www.erasmusplus.fr/upload/32565/formulaire-commente-description-administrative-partie-a.pdf" TargetMode="External"/><Relationship Id="rId2" Type="http://schemas.openxmlformats.org/officeDocument/2006/relationships/notesSlide" Target="../notesSlides/notesSlide56.xml"/><Relationship Id="rId1" Type="http://schemas.openxmlformats.org/officeDocument/2006/relationships/slideLayout" Target="../slideLayouts/slideLayout38.xml"/><Relationship Id="rId6" Type="http://schemas.openxmlformats.org/officeDocument/2006/relationships/hyperlink" Target="https://www.erasmusplus.fr/upload/32565/charte-eche-criteres-dattribution.docx.pdf" TargetMode="External"/><Relationship Id="rId5" Type="http://schemas.openxmlformats.org/officeDocument/2006/relationships/hyperlink" Target="https://monprojet.erasmusplus.fr/docs/documents/charter-annotated-guidelines-feb2020-en_1621419201_6903.pdf" TargetMode="External"/><Relationship Id="rId4" Type="http://schemas.openxmlformats.org/officeDocument/2006/relationships/hyperlink" Target="https://ec.europa.eu/info/funding-tenders/opportunities/docs/2021-2027/erasmus/wp-call/2022/call-fiche_erasmus-edu-2022-eche-cert_en.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42.xml"/><Relationship Id="rId5" Type="http://schemas.openxmlformats.org/officeDocument/2006/relationships/image" Target="../media/image52.png"/><Relationship Id="rId4" Type="http://schemas.openxmlformats.org/officeDocument/2006/relationships/hyperlink" Target="mailto:promotion.superieur@agence-erasmus.f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49428CC-D2B3-4FD3-8725-AC85A784D729}"/>
              </a:ext>
            </a:extLst>
          </p:cNvPr>
          <p:cNvSpPr>
            <a:spLocks noGrp="1"/>
          </p:cNvSpPr>
          <p:nvPr>
            <p:ph type="body" sz="quarter" idx="10"/>
          </p:nvPr>
        </p:nvSpPr>
        <p:spPr>
          <a:xfrm>
            <a:off x="838200" y="2068513"/>
            <a:ext cx="6572534" cy="1466257"/>
          </a:xfrm>
        </p:spPr>
        <p:txBody>
          <a:bodyPr>
            <a:noAutofit/>
          </a:bodyPr>
          <a:lstStyle/>
          <a:p>
            <a:r>
              <a:rPr lang="fr-FR" dirty="0"/>
              <a:t>Charte Erasmus pour l’enseignement supérieur (Charte ECHE)</a:t>
            </a:r>
          </a:p>
        </p:txBody>
      </p:sp>
      <p:sp>
        <p:nvSpPr>
          <p:cNvPr id="4" name="Espace réservé du texte 3">
            <a:extLst>
              <a:ext uri="{FF2B5EF4-FFF2-40B4-BE49-F238E27FC236}">
                <a16:creationId xmlns:a16="http://schemas.microsoft.com/office/drawing/2014/main" id="{2A1AF564-4AC3-4448-97A0-8E4805BBE55A}"/>
              </a:ext>
            </a:extLst>
          </p:cNvPr>
          <p:cNvSpPr>
            <a:spLocks noGrp="1"/>
          </p:cNvSpPr>
          <p:nvPr>
            <p:ph type="body" sz="quarter" idx="11"/>
          </p:nvPr>
        </p:nvSpPr>
        <p:spPr>
          <a:xfrm>
            <a:off x="838200" y="3475508"/>
            <a:ext cx="3788391" cy="658813"/>
          </a:xfrm>
        </p:spPr>
        <p:txBody>
          <a:bodyPr>
            <a:noAutofit/>
          </a:bodyPr>
          <a:lstStyle/>
          <a:p>
            <a:r>
              <a:rPr lang="fr-FR" sz="2400" dirty="0"/>
              <a:t>Appel à candidatures 2026</a:t>
            </a:r>
          </a:p>
        </p:txBody>
      </p:sp>
    </p:spTree>
    <p:extLst>
      <p:ext uri="{BB962C8B-B14F-4D97-AF65-F5344CB8AC3E}">
        <p14:creationId xmlns:p14="http://schemas.microsoft.com/office/powerpoint/2010/main" val="143513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BDD7444-190D-4FFC-AE4A-CB76A05C6AAE}"/>
              </a:ext>
            </a:extLst>
          </p:cNvPr>
          <p:cNvSpPr>
            <a:spLocks noGrp="1"/>
          </p:cNvSpPr>
          <p:nvPr>
            <p:ph type="title"/>
          </p:nvPr>
        </p:nvSpPr>
        <p:spPr/>
        <p:txBody>
          <a:bodyPr/>
          <a:lstStyle/>
          <a:p>
            <a:r>
              <a:rPr lang="fr-FR" dirty="0"/>
              <a:t>Quels sont les objectifs de la Charte ?</a:t>
            </a:r>
          </a:p>
        </p:txBody>
      </p:sp>
      <p:sp>
        <p:nvSpPr>
          <p:cNvPr id="4" name="Espace réservé du contenu 3">
            <a:extLst>
              <a:ext uri="{FF2B5EF4-FFF2-40B4-BE49-F238E27FC236}">
                <a16:creationId xmlns:a16="http://schemas.microsoft.com/office/drawing/2014/main" id="{F11FBC7B-D1D6-49FD-8704-DD87C8B5ADEE}"/>
              </a:ext>
            </a:extLst>
          </p:cNvPr>
          <p:cNvSpPr>
            <a:spLocks noGrp="1"/>
          </p:cNvSpPr>
          <p:nvPr>
            <p:ph idx="1"/>
          </p:nvPr>
        </p:nvSpPr>
        <p:spPr>
          <a:xfrm>
            <a:off x="557212" y="1828800"/>
            <a:ext cx="11077575" cy="3632200"/>
          </a:xfrm>
        </p:spPr>
        <p:txBody>
          <a:bodyPr/>
          <a:lstStyle/>
          <a:p>
            <a:pPr marL="342900" indent="-342900">
              <a:lnSpc>
                <a:spcPct val="100000"/>
              </a:lnSpc>
              <a:buClr>
                <a:srgbClr val="FFC000"/>
              </a:buClr>
              <a:buFont typeface="Wingdings" panose="05000000000000000000" pitchFamily="2" charset="2"/>
              <a:buChar char="§"/>
            </a:pPr>
            <a:r>
              <a:rPr lang="fr-FR" sz="2400" dirty="0"/>
              <a:t>Valider le statut de l’organisme comme « établissement d’enseignement supérieur »</a:t>
            </a:r>
          </a:p>
          <a:p>
            <a:pPr marL="342900" indent="-342900">
              <a:lnSpc>
                <a:spcPct val="100000"/>
              </a:lnSpc>
              <a:buClr>
                <a:srgbClr val="FFC000"/>
              </a:buClr>
              <a:buFont typeface="Wingdings" panose="05000000000000000000" pitchFamily="2" charset="2"/>
              <a:buChar char="§"/>
            </a:pPr>
            <a:r>
              <a:rPr lang="fr-FR" sz="2400" dirty="0"/>
              <a:t>S’assurer que l’établissement et, par conséquent, tous les établissements d’enseignement supérieur engagés dans le programme Erasmus+, respectent les mêmes standards de qualité</a:t>
            </a:r>
          </a:p>
          <a:p>
            <a:pPr marL="342900" indent="-342900">
              <a:lnSpc>
                <a:spcPct val="100000"/>
              </a:lnSpc>
              <a:buClr>
                <a:srgbClr val="FFC000"/>
              </a:buClr>
              <a:buFont typeface="Wingdings" panose="05000000000000000000" pitchFamily="2" charset="2"/>
              <a:buChar char="§"/>
            </a:pPr>
            <a:r>
              <a:rPr lang="fr-FR" sz="2400" dirty="0"/>
              <a:t>Impulser, dans l’établissement, l’élaboration d’une stratégie de modernisation et d’internationalisation à moyen/long terme</a:t>
            </a:r>
          </a:p>
          <a:p>
            <a:pPr marL="342900" indent="-342900">
              <a:lnSpc>
                <a:spcPct val="100000"/>
              </a:lnSpc>
              <a:buClr>
                <a:srgbClr val="FFC000"/>
              </a:buClr>
              <a:buFont typeface="Wingdings" panose="05000000000000000000" pitchFamily="2" charset="2"/>
              <a:buChar char="§"/>
            </a:pPr>
            <a:r>
              <a:rPr lang="fr-FR" sz="2400" dirty="0"/>
              <a:t>Inciter l’établissement à expliciter comment il compte inscrire le programme Erasmus+  dans cette stratégie</a:t>
            </a:r>
          </a:p>
        </p:txBody>
      </p:sp>
    </p:spTree>
    <p:extLst>
      <p:ext uri="{BB962C8B-B14F-4D97-AF65-F5344CB8AC3E}">
        <p14:creationId xmlns:p14="http://schemas.microsoft.com/office/powerpoint/2010/main" val="2062773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5156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037" y="1685669"/>
            <a:ext cx="1817285" cy="1805925"/>
          </a:xfrm>
          <a:prstGeom prst="rect">
            <a:avLst/>
          </a:prstGeom>
        </p:spPr>
      </p:pic>
      <p:sp>
        <p:nvSpPr>
          <p:cNvPr id="5" name="Rectangle 4"/>
          <p:cNvSpPr/>
          <p:nvPr/>
        </p:nvSpPr>
        <p:spPr>
          <a:xfrm>
            <a:off x="877330" y="1553208"/>
            <a:ext cx="10467819" cy="4939814"/>
          </a:xfrm>
          <a:prstGeom prst="rect">
            <a:avLst/>
          </a:prstGeom>
        </p:spPr>
        <p:txBody>
          <a:bodyPr wrap="square">
            <a:spAutoFit/>
          </a:bodyPr>
          <a:lstStyle/>
          <a:p>
            <a:pPr marL="401638" marR="0" lvl="1" indent="-382588" algn="l" defTabSz="914400" rtl="0" eaLnBrk="1" fontAlgn="auto" latinLnBrk="0" hangingPunct="1">
              <a:lnSpc>
                <a:spcPct val="100000"/>
              </a:lnSpc>
              <a:spcBef>
                <a:spcPts val="0"/>
              </a:spcBef>
              <a:spcAft>
                <a:spcPts val="0"/>
              </a:spcAft>
              <a:buClr>
                <a:srgbClr val="FDC800"/>
              </a:buClr>
              <a:buSzPct val="200000"/>
              <a:buFont typeface="Wingdings" pitchFamily="2" charset="2"/>
              <a:buChar char="ü"/>
              <a:tabLst/>
              <a:defRPr/>
            </a:pPr>
            <a:r>
              <a:rPr kumimoji="0" lang="fr-FR"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Engager l’établissement dans un </a:t>
            </a:r>
            <a:r>
              <a:rPr kumimoji="0" lang="fr-FR" sz="2400" b="1"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cadre européen de qualité :</a:t>
            </a:r>
          </a:p>
          <a:p>
            <a:pPr marL="641350" marR="0" lvl="1" indent="0" algn="l" defTabSz="914400" rtl="0" eaLnBrk="1" fontAlgn="auto" latinLnBrk="0" hangingPunct="1">
              <a:lnSpc>
                <a:spcPct val="100000"/>
              </a:lnSpc>
              <a:spcBef>
                <a:spcPts val="0"/>
              </a:spcBef>
              <a:spcAft>
                <a:spcPts val="0"/>
              </a:spcAft>
              <a:buClr>
                <a:srgbClr val="FDC800"/>
              </a:buClr>
              <a:buSzPct val="150000"/>
              <a:buFontTx/>
              <a:buNone/>
              <a:tabLst/>
              <a:defRPr/>
            </a:pPr>
            <a:endParaRPr kumimoji="0" lang="fr-FR" sz="12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endParaRP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Non-discrimination, transparence et inclusion</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Accès égal et équitable aux participants</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Reconnaissance automatique des acquis d’apprentissage à l’étranger</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Aucun frais d’inscription aux étudiants entrants</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Qualité des activités de mobilité et des projets de coopération</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Engagement à numériser les processus administratifs relatifs à la gestion des mobilités</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Sensibilisation des participants aux pratiques respectueuses de l’environnement</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r>
              <a:rPr kumimoji="0" lang="fr-FR" sz="20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Incitation à promouvoir l’engagement civique des participants</a:t>
            </a:r>
          </a:p>
          <a:p>
            <a:pPr marL="1069975" marR="0" lvl="1" indent="-428625" algn="l" defTabSz="914400" rtl="0" eaLnBrk="1" fontAlgn="auto" latinLnBrk="0" hangingPunct="1">
              <a:lnSpc>
                <a:spcPct val="100000"/>
              </a:lnSpc>
              <a:spcBef>
                <a:spcPts val="0"/>
              </a:spcBef>
              <a:spcAft>
                <a:spcPts val="600"/>
              </a:spcAft>
              <a:buClr>
                <a:srgbClr val="FDC800"/>
              </a:buClr>
              <a:buSzPct val="150000"/>
              <a:buFont typeface="Wingdings" pitchFamily="2" charset="2"/>
              <a:buChar char="§"/>
              <a:tabLst/>
              <a:defRPr/>
            </a:pPr>
            <a:endParaRPr kumimoji="0" lang="fr-FR" sz="2400" b="0" i="0" u="none" strike="noStrike" kern="1200" cap="none" spc="0" normalizeH="0" baseline="0" noProof="0" dirty="0">
              <a:ln>
                <a:noFill/>
              </a:ln>
              <a:solidFill>
                <a:srgbClr val="143C68"/>
              </a:solidFill>
              <a:effectLst/>
              <a:uLnTx/>
              <a:uFillTx/>
              <a:latin typeface="Calibri"/>
              <a:ea typeface="+mn-ea"/>
              <a:cs typeface="Arial" panose="020B0604020202020204" pitchFamily="34" charset="0"/>
            </a:endParaRPr>
          </a:p>
          <a:p>
            <a:pPr marL="641350" marR="0" lvl="1" indent="0" algn="l" defTabSz="914400" rtl="0" eaLnBrk="1" fontAlgn="auto" latinLnBrk="0" hangingPunct="1">
              <a:lnSpc>
                <a:spcPct val="100000"/>
              </a:lnSpc>
              <a:spcBef>
                <a:spcPts val="0"/>
              </a:spcBef>
              <a:spcAft>
                <a:spcPts val="0"/>
              </a:spcAft>
              <a:buClr>
                <a:srgbClr val="FDC800"/>
              </a:buClr>
              <a:buSzPct val="200000"/>
              <a:buFontTx/>
              <a:buNone/>
              <a:tabLst/>
              <a:defRPr/>
            </a:pPr>
            <a:endParaRPr kumimoji="0" lang="fr-FR" sz="200" b="1" i="0" u="none" strike="noStrike" kern="1200" cap="none" spc="0" normalizeH="0" baseline="0" noProof="0" dirty="0">
              <a:ln>
                <a:noFill/>
              </a:ln>
              <a:solidFill>
                <a:srgbClr val="143C68"/>
              </a:solidFill>
              <a:effectLst/>
              <a:uLnTx/>
              <a:uFillTx/>
              <a:latin typeface="Calibri"/>
              <a:ea typeface="+mn-ea"/>
              <a:cs typeface="Arial" panose="020B0604020202020204" pitchFamily="34" charset="0"/>
            </a:endParaRPr>
          </a:p>
          <a:p>
            <a:pPr marL="441325" marR="0" lvl="1" indent="-422275" algn="l" defTabSz="914400" rtl="0" eaLnBrk="1" fontAlgn="auto" latinLnBrk="0" hangingPunct="1">
              <a:lnSpc>
                <a:spcPct val="100000"/>
              </a:lnSpc>
              <a:spcBef>
                <a:spcPts val="0"/>
              </a:spcBef>
              <a:spcAft>
                <a:spcPts val="1200"/>
              </a:spcAft>
              <a:buClr>
                <a:srgbClr val="FDC800"/>
              </a:buClr>
              <a:buSzPct val="200000"/>
              <a:buFont typeface="Wingdings" pitchFamily="2" charset="2"/>
              <a:buChar char="ü"/>
              <a:tabLst/>
              <a:defRPr/>
            </a:pPr>
            <a:r>
              <a:rPr kumimoji="0" lang="fr-FR"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Inscrire le programme E+ dans </a:t>
            </a:r>
            <a:r>
              <a:rPr kumimoji="0" lang="fr-FR" sz="2400" b="1"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sa propre stratégie </a:t>
            </a:r>
            <a:r>
              <a:rPr kumimoji="0" lang="fr-FR"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 modernisation et d’internationalisation d’établissement</a:t>
            </a:r>
          </a:p>
        </p:txBody>
      </p:sp>
      <p:sp>
        <p:nvSpPr>
          <p:cNvPr id="2" name="Titre 1">
            <a:extLst>
              <a:ext uri="{FF2B5EF4-FFF2-40B4-BE49-F238E27FC236}">
                <a16:creationId xmlns:a16="http://schemas.microsoft.com/office/drawing/2014/main" id="{ED31AF74-393F-495F-AFD2-7909BB245715}"/>
              </a:ext>
            </a:extLst>
          </p:cNvPr>
          <p:cNvSpPr>
            <a:spLocks noGrp="1"/>
          </p:cNvSpPr>
          <p:nvPr>
            <p:ph type="title"/>
          </p:nvPr>
        </p:nvSpPr>
        <p:spPr>
          <a:xfrm>
            <a:off x="632059" y="227645"/>
            <a:ext cx="10515600" cy="1325563"/>
          </a:xfrm>
        </p:spPr>
        <p:txBody>
          <a:bodyPr/>
          <a:lstStyle/>
          <a:p>
            <a:r>
              <a:rPr lang="fr-FR" dirty="0"/>
              <a:t>Les fondamentaux de la Charte ECHE</a:t>
            </a:r>
          </a:p>
        </p:txBody>
      </p:sp>
    </p:spTree>
    <p:extLst>
      <p:ext uri="{BB962C8B-B14F-4D97-AF65-F5344CB8AC3E}">
        <p14:creationId xmlns:p14="http://schemas.microsoft.com/office/powerpoint/2010/main" val="3863976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20E29A9-49A1-42FD-A424-2810A7D18586}"/>
              </a:ext>
            </a:extLst>
          </p:cNvPr>
          <p:cNvPicPr>
            <a:picLocks noChangeAspect="1"/>
          </p:cNvPicPr>
          <p:nvPr/>
        </p:nvPicPr>
        <p:blipFill>
          <a:blip r:embed="rId3"/>
          <a:stretch>
            <a:fillRect/>
          </a:stretch>
        </p:blipFill>
        <p:spPr>
          <a:xfrm>
            <a:off x="1187820" y="1"/>
            <a:ext cx="9044568" cy="6316394"/>
          </a:xfrm>
          <a:prstGeom prst="rect">
            <a:avLst/>
          </a:prstGeom>
        </p:spPr>
      </p:pic>
    </p:spTree>
    <p:extLst>
      <p:ext uri="{BB962C8B-B14F-4D97-AF65-F5344CB8AC3E}">
        <p14:creationId xmlns:p14="http://schemas.microsoft.com/office/powerpoint/2010/main" val="252144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1075986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BA9AE-F594-44A6-8751-9A252F8D9D14}"/>
              </a:ext>
            </a:extLst>
          </p:cNvPr>
          <p:cNvSpPr>
            <a:spLocks noGrp="1"/>
          </p:cNvSpPr>
          <p:nvPr>
            <p:ph type="title"/>
          </p:nvPr>
        </p:nvSpPr>
        <p:spPr/>
        <p:txBody>
          <a:bodyPr/>
          <a:lstStyle/>
          <a:p>
            <a:r>
              <a:rPr lang="fr-FR" dirty="0"/>
              <a:t>Procédure d’évaluation en 2 étapes</a:t>
            </a:r>
          </a:p>
        </p:txBody>
      </p:sp>
      <p:sp>
        <p:nvSpPr>
          <p:cNvPr id="3" name="Sous-titre 2"/>
          <p:cNvSpPr>
            <a:spLocks noGrp="1"/>
          </p:cNvSpPr>
          <p:nvPr>
            <p:ph idx="1"/>
          </p:nvPr>
        </p:nvSpPr>
        <p:spPr>
          <a:prstGeom prst="rect">
            <a:avLst/>
          </a:prstGeom>
        </p:spPr>
        <p:txBody>
          <a:bodyPr>
            <a:normAutofit/>
          </a:bodyPr>
          <a:lstStyle/>
          <a:p>
            <a:pPr marL="0" indent="0" algn="l">
              <a:buClr>
                <a:srgbClr val="FDC800"/>
              </a:buClr>
              <a:buNone/>
            </a:pPr>
            <a:r>
              <a:rPr lang="fr-FR" sz="2800" dirty="0">
                <a:solidFill>
                  <a:schemeClr val="tx1"/>
                </a:solidFill>
                <a:cs typeface="Arial" panose="020B0604020202020204" pitchFamily="34" charset="0"/>
              </a:rPr>
              <a:t>Pour répondre aux </a:t>
            </a:r>
            <a:r>
              <a:rPr lang="fr-FR" sz="2800" b="1" dirty="0">
                <a:solidFill>
                  <a:srgbClr val="375C9E"/>
                </a:solidFill>
                <a:cs typeface="Arial" panose="020B0604020202020204" pitchFamily="34" charset="0"/>
              </a:rPr>
              <a:t>exigences nationales et européennes</a:t>
            </a:r>
            <a:r>
              <a:rPr lang="fr-FR" sz="2800" dirty="0">
                <a:solidFill>
                  <a:schemeClr val="tx1"/>
                </a:solidFill>
                <a:cs typeface="Arial" panose="020B0604020202020204" pitchFamily="34" charset="0"/>
              </a:rPr>
              <a:t> :</a:t>
            </a:r>
            <a:endParaRPr lang="fr-FR" sz="2800" b="1" dirty="0">
              <a:solidFill>
                <a:schemeClr val="tx1"/>
              </a:solidFill>
              <a:cs typeface="Arial" panose="020B0604020202020204" pitchFamily="34" charset="0"/>
            </a:endParaRPr>
          </a:p>
          <a:p>
            <a:pPr algn="l">
              <a:buClr>
                <a:srgbClr val="FDC800"/>
              </a:buClr>
            </a:pPr>
            <a:endParaRPr lang="fr-FR" sz="2800" dirty="0">
              <a:solidFill>
                <a:schemeClr val="tx1"/>
              </a:solidFill>
              <a:cs typeface="Arial" panose="020B0604020202020204" pitchFamily="34" charset="0"/>
            </a:endParaRPr>
          </a:p>
          <a:p>
            <a:pPr marL="342900" indent="-342900" algn="l">
              <a:buClr>
                <a:srgbClr val="FDC800"/>
              </a:buClr>
              <a:buFont typeface="Wingdings" panose="05000000000000000000" pitchFamily="2" charset="2"/>
              <a:buChar char="ü"/>
            </a:pPr>
            <a:r>
              <a:rPr lang="fr-FR" sz="2800" dirty="0">
                <a:solidFill>
                  <a:schemeClr val="tx1"/>
                </a:solidFill>
                <a:cs typeface="Arial" panose="020B0604020202020204" pitchFamily="34" charset="0"/>
              </a:rPr>
              <a:t>Contrôle du respect des </a:t>
            </a:r>
            <a:r>
              <a:rPr lang="fr-FR" sz="2800" b="1" dirty="0">
                <a:solidFill>
                  <a:srgbClr val="375C9E"/>
                </a:solidFill>
                <a:cs typeface="Arial" panose="020B0604020202020204" pitchFamily="34" charset="0"/>
              </a:rPr>
              <a:t>critères d’éligibilité formelle</a:t>
            </a:r>
            <a:r>
              <a:rPr lang="fr-FR" sz="2800" b="1" dirty="0">
                <a:solidFill>
                  <a:srgbClr val="143C68"/>
                </a:solidFill>
                <a:cs typeface="Arial" panose="020B0604020202020204" pitchFamily="34" charset="0"/>
              </a:rPr>
              <a:t> </a:t>
            </a:r>
            <a:r>
              <a:rPr lang="fr-FR" sz="2800" dirty="0">
                <a:solidFill>
                  <a:schemeClr val="tx1"/>
                </a:solidFill>
                <a:cs typeface="Arial" panose="020B0604020202020204" pitchFamily="34" charset="0"/>
              </a:rPr>
              <a:t>par l’autorité nationale</a:t>
            </a:r>
          </a:p>
          <a:p>
            <a:pPr marL="342900" indent="-342900" algn="l">
              <a:buClr>
                <a:srgbClr val="FDC800"/>
              </a:buClr>
              <a:buFont typeface="Wingdings" panose="05000000000000000000" pitchFamily="2" charset="2"/>
              <a:buChar char="ü"/>
            </a:pPr>
            <a:endParaRPr lang="fr-FR" sz="2000" dirty="0">
              <a:solidFill>
                <a:schemeClr val="tx1"/>
              </a:solidFill>
              <a:cs typeface="Arial" panose="020B0604020202020204" pitchFamily="34" charset="0"/>
            </a:endParaRPr>
          </a:p>
          <a:p>
            <a:pPr marL="342900" indent="-342900" algn="l">
              <a:buClr>
                <a:srgbClr val="FDC800"/>
              </a:buClr>
              <a:buFont typeface="Wingdings" panose="05000000000000000000" pitchFamily="2" charset="2"/>
              <a:buChar char="ü"/>
            </a:pPr>
            <a:r>
              <a:rPr lang="fr-FR" sz="2800" b="1" dirty="0">
                <a:solidFill>
                  <a:srgbClr val="375C9E"/>
                </a:solidFill>
                <a:cs typeface="Arial" panose="020B0604020202020204" pitchFamily="34" charset="0"/>
              </a:rPr>
              <a:t>Evaluation qualitative</a:t>
            </a:r>
            <a:r>
              <a:rPr lang="fr-FR" sz="2800" b="1" dirty="0">
                <a:solidFill>
                  <a:srgbClr val="143C68"/>
                </a:solidFill>
                <a:cs typeface="Arial" panose="020B0604020202020204" pitchFamily="34" charset="0"/>
              </a:rPr>
              <a:t> </a:t>
            </a:r>
            <a:r>
              <a:rPr lang="fr-FR" sz="2800" dirty="0">
                <a:solidFill>
                  <a:schemeClr val="tx1"/>
                </a:solidFill>
                <a:cs typeface="Arial" panose="020B0604020202020204" pitchFamily="34" charset="0"/>
              </a:rPr>
              <a:t>de la candidature par un comité d’évaluation ECHE à Bruxelles</a:t>
            </a:r>
          </a:p>
        </p:txBody>
      </p:sp>
      <p:pic>
        <p:nvPicPr>
          <p:cNvPr id="6" name="Image 5"/>
          <p:cNvPicPr>
            <a:picLocks noChangeAspect="1"/>
          </p:cNvPicPr>
          <p:nvPr/>
        </p:nvPicPr>
        <p:blipFill>
          <a:blip r:embed="rId3"/>
          <a:stretch>
            <a:fillRect/>
          </a:stretch>
        </p:blipFill>
        <p:spPr>
          <a:xfrm>
            <a:off x="10371264" y="4819961"/>
            <a:ext cx="1200900" cy="831624"/>
          </a:xfrm>
          <a:prstGeom prst="rect">
            <a:avLst/>
          </a:prstGeom>
        </p:spPr>
      </p:pic>
      <p:pic>
        <p:nvPicPr>
          <p:cNvPr id="9" name="Picture 8">
            <a:extLst>
              <a:ext uri="{FF2B5EF4-FFF2-40B4-BE49-F238E27FC236}">
                <a16:creationId xmlns:a16="http://schemas.microsoft.com/office/drawing/2014/main" id="{DA3F2DB2-861A-0B40-9DEB-8FBA5CA759FD}"/>
              </a:ext>
            </a:extLst>
          </p:cNvPr>
          <p:cNvPicPr>
            <a:picLocks noChangeAspect="1"/>
          </p:cNvPicPr>
          <p:nvPr/>
        </p:nvPicPr>
        <p:blipFill rotWithShape="1">
          <a:blip r:embed="rId4"/>
          <a:srcRect l="3357" t="5412" r="82976" b="81149"/>
          <a:stretch/>
        </p:blipFill>
        <p:spPr>
          <a:xfrm>
            <a:off x="10531438" y="3340979"/>
            <a:ext cx="1040726" cy="660315"/>
          </a:xfrm>
          <a:prstGeom prst="rect">
            <a:avLst/>
          </a:prstGeom>
        </p:spPr>
      </p:pic>
    </p:spTree>
    <p:extLst>
      <p:ext uri="{BB962C8B-B14F-4D97-AF65-F5344CB8AC3E}">
        <p14:creationId xmlns:p14="http://schemas.microsoft.com/office/powerpoint/2010/main" val="954464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08783-90A8-4F5A-A233-D6B43EC97D29}"/>
              </a:ext>
            </a:extLst>
          </p:cNvPr>
          <p:cNvSpPr>
            <a:spLocks noGrp="1"/>
          </p:cNvSpPr>
          <p:nvPr>
            <p:ph type="title"/>
          </p:nvPr>
        </p:nvSpPr>
        <p:spPr>
          <a:xfrm>
            <a:off x="836020" y="234923"/>
            <a:ext cx="10515600" cy="1325563"/>
          </a:xfrm>
        </p:spPr>
        <p:txBody>
          <a:bodyPr/>
          <a:lstStyle/>
          <a:p>
            <a:r>
              <a:rPr lang="fr-FR" dirty="0"/>
              <a:t>1</a:t>
            </a:r>
            <a:r>
              <a:rPr lang="fr-FR" baseline="30000" dirty="0"/>
              <a:t>ère</a:t>
            </a:r>
            <a:r>
              <a:rPr lang="fr-FR" dirty="0"/>
              <a:t> étape : les critères d’éligibilité formelle </a:t>
            </a:r>
          </a:p>
        </p:txBody>
      </p:sp>
      <p:sp>
        <p:nvSpPr>
          <p:cNvPr id="3" name="Sous-titre 2"/>
          <p:cNvSpPr>
            <a:spLocks noGrp="1"/>
          </p:cNvSpPr>
          <p:nvPr>
            <p:ph idx="1"/>
          </p:nvPr>
        </p:nvSpPr>
        <p:spPr>
          <a:prstGeom prst="rect">
            <a:avLst/>
          </a:prstGeom>
        </p:spPr>
        <p:txBody>
          <a:bodyPr>
            <a:normAutofit fontScale="85000" lnSpcReduction="10000"/>
          </a:bodyPr>
          <a:lstStyle/>
          <a:p>
            <a:pPr marL="342900" lvl="1" indent="-342900">
              <a:lnSpc>
                <a:spcPct val="110000"/>
              </a:lnSpc>
              <a:spcBef>
                <a:spcPts val="1000"/>
              </a:spcBef>
              <a:buClr>
                <a:srgbClr val="FDC800"/>
              </a:buClr>
              <a:buFont typeface="Wingdings" panose="05000000000000000000" pitchFamily="2" charset="2"/>
              <a:buChar char="ü"/>
            </a:pPr>
            <a:r>
              <a:rPr lang="fr-FR" sz="4400" dirty="0">
                <a:cs typeface="Arial" panose="020B0604020202020204" pitchFamily="34" charset="0"/>
              </a:rPr>
              <a:t>L’établissement doit se situer dans un des </a:t>
            </a:r>
            <a:r>
              <a:rPr lang="fr-FR" sz="4400" b="1" dirty="0">
                <a:solidFill>
                  <a:srgbClr val="375C9E"/>
                </a:solidFill>
                <a:cs typeface="Arial" panose="020B0604020202020204" pitchFamily="34" charset="0"/>
              </a:rPr>
              <a:t>Etats membres du programme Erasmus+</a:t>
            </a:r>
          </a:p>
          <a:p>
            <a:pPr marL="342900" lvl="1" indent="-342900">
              <a:lnSpc>
                <a:spcPct val="110000"/>
              </a:lnSpc>
              <a:spcBef>
                <a:spcPts val="1000"/>
              </a:spcBef>
              <a:buClr>
                <a:srgbClr val="FDC800"/>
              </a:buClr>
              <a:buFont typeface="Wingdings" panose="05000000000000000000" pitchFamily="2" charset="2"/>
              <a:buChar char="ü"/>
            </a:pPr>
            <a:endParaRPr lang="fr-FR" sz="4400" dirty="0">
              <a:cs typeface="Arial" panose="020B0604020202020204" pitchFamily="34" charset="0"/>
            </a:endParaRPr>
          </a:p>
          <a:p>
            <a:pPr marL="342900" lvl="1" indent="-342900">
              <a:lnSpc>
                <a:spcPct val="110000"/>
              </a:lnSpc>
              <a:spcBef>
                <a:spcPts val="1000"/>
              </a:spcBef>
              <a:buClr>
                <a:srgbClr val="FDC800"/>
              </a:buClr>
              <a:buFont typeface="Wingdings" panose="05000000000000000000" pitchFamily="2" charset="2"/>
              <a:buChar char="ü"/>
            </a:pPr>
            <a:r>
              <a:rPr lang="fr-FR" sz="4400" dirty="0">
                <a:cs typeface="Arial" panose="020B0604020202020204" pitchFamily="34" charset="0"/>
              </a:rPr>
              <a:t>L’établissement doit être </a:t>
            </a:r>
            <a:r>
              <a:rPr lang="fr-FR" sz="4400" b="1" dirty="0">
                <a:solidFill>
                  <a:srgbClr val="375C9E"/>
                </a:solidFill>
                <a:cs typeface="Arial" panose="020B0604020202020204" pitchFamily="34" charset="0"/>
              </a:rPr>
              <a:t>agréé en tant qu’établissement d’enseignement supérieur</a:t>
            </a:r>
            <a:r>
              <a:rPr lang="fr-FR" sz="4400" dirty="0">
                <a:cs typeface="Arial" panose="020B0604020202020204" pitchFamily="34" charset="0"/>
              </a:rPr>
              <a:t> par l’autorité nationale, selon les critères définis dans le Bulletin Officiel de l’Education nationale (BOEN).</a:t>
            </a:r>
          </a:p>
        </p:txBody>
      </p:sp>
      <p:pic>
        <p:nvPicPr>
          <p:cNvPr id="4" name="Image 3">
            <a:extLst>
              <a:ext uri="{FF2B5EF4-FFF2-40B4-BE49-F238E27FC236}">
                <a16:creationId xmlns:a16="http://schemas.microsoft.com/office/drawing/2014/main" id="{040DF9B1-F192-4E6B-BB79-07A7D8C75CCF}"/>
              </a:ext>
            </a:extLst>
          </p:cNvPr>
          <p:cNvPicPr>
            <a:picLocks noChangeAspect="1"/>
          </p:cNvPicPr>
          <p:nvPr/>
        </p:nvPicPr>
        <p:blipFill rotWithShape="1">
          <a:blip r:embed="rId3"/>
          <a:srcRect l="11126" r="5562"/>
          <a:stretch/>
        </p:blipFill>
        <p:spPr>
          <a:xfrm>
            <a:off x="9444969" y="2809788"/>
            <a:ext cx="2125240" cy="1191506"/>
          </a:xfrm>
          <a:prstGeom prst="rect">
            <a:avLst/>
          </a:prstGeom>
        </p:spPr>
      </p:pic>
    </p:spTree>
    <p:extLst>
      <p:ext uri="{BB962C8B-B14F-4D97-AF65-F5344CB8AC3E}">
        <p14:creationId xmlns:p14="http://schemas.microsoft.com/office/powerpoint/2010/main" val="304177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22">
            <a:extLst>
              <a:ext uri="{FF2B5EF4-FFF2-40B4-BE49-F238E27FC236}">
                <a16:creationId xmlns:a16="http://schemas.microsoft.com/office/drawing/2014/main" id="{86E2D77C-5D19-304E-BA20-2448C69DD12B}"/>
              </a:ext>
            </a:extLst>
          </p:cNvPr>
          <p:cNvGrpSpPr/>
          <p:nvPr/>
        </p:nvGrpSpPr>
        <p:grpSpPr>
          <a:xfrm>
            <a:off x="341975" y="4284822"/>
            <a:ext cx="3645266" cy="1215904"/>
            <a:chOff x="1219200" y="1696303"/>
            <a:chExt cx="3133064" cy="741414"/>
          </a:xfrm>
        </p:grpSpPr>
        <p:sp>
          <p:nvSpPr>
            <p:cNvPr id="13" name="Rectangle 12">
              <a:extLst>
                <a:ext uri="{FF2B5EF4-FFF2-40B4-BE49-F238E27FC236}">
                  <a16:creationId xmlns:a16="http://schemas.microsoft.com/office/drawing/2014/main" id="{3FE5DB23-8320-AA43-B155-978D883E2E43}"/>
                </a:ext>
              </a:extLst>
            </p:cNvPr>
            <p:cNvSpPr/>
            <p:nvPr/>
          </p:nvSpPr>
          <p:spPr>
            <a:xfrm>
              <a:off x="1219200" y="1696303"/>
              <a:ext cx="3133064" cy="741414"/>
            </a:xfrm>
            <a:prstGeom prst="rect">
              <a:avLst/>
            </a:prstGeom>
            <a:solidFill>
              <a:schemeClr val="bg1"/>
            </a:solidFill>
            <a:ln w="57150">
              <a:solidFill>
                <a:srgbClr val="FDC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5ED9B420-8F69-E141-AB53-14DA56407FF6}"/>
                </a:ext>
              </a:extLst>
            </p:cNvPr>
            <p:cNvSpPr/>
            <p:nvPr/>
          </p:nvSpPr>
          <p:spPr>
            <a:xfrm>
              <a:off x="1323855" y="1797269"/>
              <a:ext cx="3028409" cy="581780"/>
            </a:xfrm>
            <a:prstGeom prst="rect">
              <a:avLst/>
            </a:prstGeom>
          </p:spPr>
          <p:txBody>
            <a:bodyPr wrap="square">
              <a:spAutoFit/>
            </a:bodyPr>
            <a:lstStyle/>
            <a:p>
              <a:pPr lvl="0" algn="ctr">
                <a:buClr>
                  <a:srgbClr val="FDC800"/>
                </a:buClr>
                <a:defRPr/>
              </a:pPr>
              <a:r>
                <a:rPr lang="fr-FR" sz="2400" b="1" dirty="0">
                  <a:solidFill>
                    <a:srgbClr val="143C68"/>
                  </a:solidFill>
                  <a:latin typeface="Arial" panose="020B0604020202020204" pitchFamily="34" charset="0"/>
                  <a:cs typeface="Arial" panose="020B0604020202020204" pitchFamily="34" charset="0"/>
                </a:rPr>
                <a:t>Pertinence </a:t>
              </a:r>
            </a:p>
            <a:p>
              <a:pPr lvl="0" algn="ctr">
                <a:buClr>
                  <a:srgbClr val="FDC800"/>
                </a:buClr>
                <a:defRPr/>
              </a:pPr>
              <a:r>
                <a:rPr lang="fr-FR" sz="1600" dirty="0">
                  <a:latin typeface="Arial" panose="020B0604020202020204" pitchFamily="34" charset="0"/>
                  <a:cs typeface="Arial" panose="020B0604020202020204" pitchFamily="34" charset="0"/>
                </a:rPr>
                <a:t>de la Déclaration de politique Erasmus</a:t>
              </a:r>
            </a:p>
          </p:txBody>
        </p:sp>
      </p:grpSp>
      <p:grpSp>
        <p:nvGrpSpPr>
          <p:cNvPr id="15" name="Groupe 24">
            <a:extLst>
              <a:ext uri="{FF2B5EF4-FFF2-40B4-BE49-F238E27FC236}">
                <a16:creationId xmlns:a16="http://schemas.microsoft.com/office/drawing/2014/main" id="{768929FE-D2EB-0B41-A5DE-2F66B7F5E9C4}"/>
              </a:ext>
            </a:extLst>
          </p:cNvPr>
          <p:cNvGrpSpPr/>
          <p:nvPr/>
        </p:nvGrpSpPr>
        <p:grpSpPr>
          <a:xfrm>
            <a:off x="8204759" y="4284820"/>
            <a:ext cx="3645266" cy="1836345"/>
            <a:chOff x="4561990" y="1917370"/>
            <a:chExt cx="3133064" cy="1119737"/>
          </a:xfrm>
        </p:grpSpPr>
        <p:sp>
          <p:nvSpPr>
            <p:cNvPr id="16" name="Rectangle 15">
              <a:extLst>
                <a:ext uri="{FF2B5EF4-FFF2-40B4-BE49-F238E27FC236}">
                  <a16:creationId xmlns:a16="http://schemas.microsoft.com/office/drawing/2014/main" id="{274A79C2-AF70-6B48-A522-7A2EC1493F33}"/>
                </a:ext>
              </a:extLst>
            </p:cNvPr>
            <p:cNvSpPr/>
            <p:nvPr/>
          </p:nvSpPr>
          <p:spPr>
            <a:xfrm>
              <a:off x="4561990" y="1917370"/>
              <a:ext cx="3133064" cy="741414"/>
            </a:xfrm>
            <a:prstGeom prst="rect">
              <a:avLst/>
            </a:prstGeom>
            <a:solidFill>
              <a:schemeClr val="bg1"/>
            </a:solidFill>
            <a:ln w="57150">
              <a:solidFill>
                <a:srgbClr val="FDC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695E828F-147E-A742-A3CB-7BE6323FD244}"/>
                </a:ext>
              </a:extLst>
            </p:cNvPr>
            <p:cNvSpPr/>
            <p:nvPr/>
          </p:nvSpPr>
          <p:spPr>
            <a:xfrm>
              <a:off x="4571058" y="1959889"/>
              <a:ext cx="3114928" cy="1077218"/>
            </a:xfrm>
            <a:prstGeom prst="rect">
              <a:avLst/>
            </a:prstGeom>
          </p:spPr>
          <p:txBody>
            <a:bodyPr wrap="square">
              <a:spAutoFit/>
            </a:bodyPr>
            <a:lstStyle/>
            <a:p>
              <a:pPr marL="15875" lvl="0" algn="ctr">
                <a:buClr>
                  <a:srgbClr val="FDC800"/>
                </a:buClr>
                <a:defRPr/>
              </a:pPr>
              <a:r>
                <a:rPr lang="fr-FR" sz="2400" b="1" dirty="0">
                  <a:solidFill>
                    <a:srgbClr val="143C68"/>
                  </a:solidFill>
                  <a:latin typeface="Arial" panose="020B0604020202020204" pitchFamily="34" charset="0"/>
                  <a:cs typeface="Arial" panose="020B0604020202020204" pitchFamily="34" charset="0"/>
                </a:rPr>
                <a:t>Adhésion aux principes </a:t>
              </a:r>
            </a:p>
            <a:p>
              <a:pPr marL="15875" lvl="0" algn="ctr">
                <a:buClr>
                  <a:srgbClr val="FDC800"/>
                </a:buClr>
                <a:defRPr/>
              </a:pPr>
              <a:r>
                <a:rPr lang="fr-FR" sz="1600" dirty="0">
                  <a:latin typeface="Arial" panose="020B0604020202020204" pitchFamily="34" charset="0"/>
                  <a:cs typeface="Arial" panose="020B0604020202020204" pitchFamily="34" charset="0"/>
                </a:rPr>
                <a:t>&amp; mise en œuvre pratique</a:t>
              </a:r>
            </a:p>
          </p:txBody>
        </p:sp>
      </p:grpSp>
      <p:grpSp>
        <p:nvGrpSpPr>
          <p:cNvPr id="18" name="Groupe 23">
            <a:extLst>
              <a:ext uri="{FF2B5EF4-FFF2-40B4-BE49-F238E27FC236}">
                <a16:creationId xmlns:a16="http://schemas.microsoft.com/office/drawing/2014/main" id="{62723B5D-6216-F44B-A5CF-C5B3DA177738}"/>
              </a:ext>
            </a:extLst>
          </p:cNvPr>
          <p:cNvGrpSpPr/>
          <p:nvPr/>
        </p:nvGrpSpPr>
        <p:grpSpPr>
          <a:xfrm>
            <a:off x="4280285" y="4284820"/>
            <a:ext cx="3645266" cy="1401321"/>
            <a:chOff x="7904780" y="1692281"/>
            <a:chExt cx="3133064" cy="854475"/>
          </a:xfrm>
        </p:grpSpPr>
        <p:sp>
          <p:nvSpPr>
            <p:cNvPr id="19" name="Rectangle 18">
              <a:extLst>
                <a:ext uri="{FF2B5EF4-FFF2-40B4-BE49-F238E27FC236}">
                  <a16:creationId xmlns:a16="http://schemas.microsoft.com/office/drawing/2014/main" id="{8DFDE3EB-19E0-DA48-A164-3DAC5F6DFB40}"/>
                </a:ext>
              </a:extLst>
            </p:cNvPr>
            <p:cNvSpPr/>
            <p:nvPr/>
          </p:nvSpPr>
          <p:spPr>
            <a:xfrm>
              <a:off x="7904780" y="1692281"/>
              <a:ext cx="3133064" cy="741414"/>
            </a:xfrm>
            <a:prstGeom prst="rect">
              <a:avLst/>
            </a:prstGeom>
            <a:solidFill>
              <a:schemeClr val="bg1"/>
            </a:solidFill>
            <a:ln w="57150">
              <a:solidFill>
                <a:srgbClr val="FDC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2">
              <a:extLst>
                <a:ext uri="{FF2B5EF4-FFF2-40B4-BE49-F238E27FC236}">
                  <a16:creationId xmlns:a16="http://schemas.microsoft.com/office/drawing/2014/main" id="{0CE77ACD-7C6E-4545-9BF1-12296AC524C8}"/>
                </a:ext>
              </a:extLst>
            </p:cNvPr>
            <p:cNvSpPr txBox="1"/>
            <p:nvPr/>
          </p:nvSpPr>
          <p:spPr>
            <a:xfrm>
              <a:off x="8000839" y="1777315"/>
              <a:ext cx="2864016" cy="769441"/>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buClr>
                  <a:srgbClr val="FDC800"/>
                </a:buClr>
                <a:defRPr/>
              </a:pPr>
              <a:r>
                <a:rPr lang="fr-FR" sz="2400" b="1" dirty="0">
                  <a:solidFill>
                    <a:srgbClr val="143C68"/>
                  </a:solidFill>
                  <a:latin typeface="Arial" panose="020B0604020202020204" pitchFamily="34" charset="0"/>
                  <a:cs typeface="Arial" panose="020B0604020202020204" pitchFamily="34" charset="0"/>
                </a:rPr>
                <a:t>Qualité</a:t>
              </a:r>
              <a:r>
                <a:rPr lang="fr-FR" sz="2800" b="1" dirty="0">
                  <a:solidFill>
                    <a:srgbClr val="143C68"/>
                  </a:solidFill>
                  <a:latin typeface="Arial" panose="020B0604020202020204" pitchFamily="34" charset="0"/>
                  <a:cs typeface="Arial" panose="020B0604020202020204" pitchFamily="34" charset="0"/>
                </a:rPr>
                <a:t> </a:t>
              </a:r>
            </a:p>
            <a:p>
              <a:pPr lvl="0" algn="ctr" defTabSz="914400">
                <a:buClr>
                  <a:srgbClr val="FDC800"/>
                </a:buClr>
                <a:defRPr/>
              </a:pPr>
              <a:r>
                <a:rPr lang="fr-FR" sz="1600" dirty="0">
                  <a:latin typeface="Arial" panose="020B0604020202020204" pitchFamily="34" charset="0"/>
                  <a:cs typeface="Arial" panose="020B0604020202020204" pitchFamily="34" charset="0"/>
                </a:rPr>
                <a:t>de la structure de gestion</a:t>
              </a:r>
              <a:endParaRPr lang="fr-FR" sz="2800" dirty="0">
                <a:latin typeface="Arial" panose="020B0604020202020204" pitchFamily="34" charset="0"/>
                <a:cs typeface="Arial" panose="020B0604020202020204" pitchFamily="34" charset="0"/>
              </a:endParaRPr>
            </a:p>
          </p:txBody>
        </p:sp>
      </p:grpSp>
      <p:sp>
        <p:nvSpPr>
          <p:cNvPr id="21" name="ZoneTexte 2">
            <a:extLst>
              <a:ext uri="{FF2B5EF4-FFF2-40B4-BE49-F238E27FC236}">
                <a16:creationId xmlns:a16="http://schemas.microsoft.com/office/drawing/2014/main" id="{7A57585E-05CE-E242-98C9-B237226DA8E3}"/>
              </a:ext>
            </a:extLst>
          </p:cNvPr>
          <p:cNvSpPr txBox="1"/>
          <p:nvPr/>
        </p:nvSpPr>
        <p:spPr>
          <a:xfrm>
            <a:off x="726141" y="3007955"/>
            <a:ext cx="10739718" cy="828000"/>
          </a:xfrm>
          <a:prstGeom prst="rect">
            <a:avLst/>
          </a:prstGeom>
          <a:solidFill>
            <a:schemeClr val="accent1">
              <a:lumMod val="50000"/>
            </a:schemeClr>
          </a:solidFill>
        </p:spPr>
        <p:txBody>
          <a:bodyPr wrap="square" rtlCol="0" anchor="ctr">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2000" b="1" i="1" spc="300" dirty="0">
                <a:solidFill>
                  <a:schemeClr val="bg1"/>
                </a:solidFill>
                <a:latin typeface="Arial" panose="020B0604020202020204" pitchFamily="34" charset="0"/>
                <a:cs typeface="Arial" panose="020B0604020202020204" pitchFamily="34" charset="0"/>
              </a:rPr>
              <a:t>3 critères d’attribution de la Charte ECHE</a:t>
            </a:r>
          </a:p>
        </p:txBody>
      </p:sp>
      <p:pic>
        <p:nvPicPr>
          <p:cNvPr id="8" name="Image 7"/>
          <p:cNvPicPr>
            <a:picLocks noChangeAspect="1"/>
          </p:cNvPicPr>
          <p:nvPr/>
        </p:nvPicPr>
        <p:blipFill>
          <a:blip r:embed="rId3"/>
          <a:stretch>
            <a:fillRect/>
          </a:stretch>
        </p:blipFill>
        <p:spPr>
          <a:xfrm rot="20538031">
            <a:off x="1086830" y="3069100"/>
            <a:ext cx="510470" cy="695146"/>
          </a:xfrm>
          <a:prstGeom prst="rect">
            <a:avLst/>
          </a:prstGeom>
        </p:spPr>
      </p:pic>
      <p:sp>
        <p:nvSpPr>
          <p:cNvPr id="2" name="ZoneTexte 1">
            <a:extLst>
              <a:ext uri="{FF2B5EF4-FFF2-40B4-BE49-F238E27FC236}">
                <a16:creationId xmlns:a16="http://schemas.microsoft.com/office/drawing/2014/main" id="{7276FAC6-7031-4FF8-9876-01B810C91BA4}"/>
              </a:ext>
            </a:extLst>
          </p:cNvPr>
          <p:cNvSpPr txBox="1"/>
          <p:nvPr/>
        </p:nvSpPr>
        <p:spPr>
          <a:xfrm>
            <a:off x="1086418" y="1641280"/>
            <a:ext cx="10033000" cy="923330"/>
          </a:xfrm>
          <a:prstGeom prst="rect">
            <a:avLst/>
          </a:prstGeom>
          <a:noFill/>
        </p:spPr>
        <p:txBody>
          <a:bodyPr wrap="square" rtlCol="0">
            <a:spAutoFit/>
          </a:bodyPr>
          <a:lstStyle/>
          <a:p>
            <a:pPr algn="just"/>
            <a:r>
              <a:rPr lang="fr-FR" dirty="0"/>
              <a:t>L’évaluation qualitative de votre candidature repose sur des « critères d’attribution » (= </a:t>
            </a:r>
            <a:r>
              <a:rPr lang="fr-FR" i="1" dirty="0"/>
              <a:t>« </a:t>
            </a:r>
            <a:r>
              <a:rPr lang="fr-FR" i="1" dirty="0" err="1"/>
              <a:t>award</a:t>
            </a:r>
            <a:r>
              <a:rPr lang="fr-FR" i="1" dirty="0"/>
              <a:t> </a:t>
            </a:r>
            <a:r>
              <a:rPr lang="fr-FR" i="1" dirty="0" err="1"/>
              <a:t>criteria</a:t>
            </a:r>
            <a:r>
              <a:rPr lang="fr-FR" i="1" dirty="0"/>
              <a:t> »</a:t>
            </a:r>
            <a:r>
              <a:rPr lang="fr-FR" dirty="0"/>
              <a:t> dans l’appel à candidatures). Chaque critère sera considéré comme rempli ou non ; il n’y a pas de notation alternative. Il faut remplir les trois critères pour obtenir la Charte.</a:t>
            </a:r>
          </a:p>
        </p:txBody>
      </p:sp>
      <p:pic>
        <p:nvPicPr>
          <p:cNvPr id="22" name="Picture 17">
            <a:extLst>
              <a:ext uri="{FF2B5EF4-FFF2-40B4-BE49-F238E27FC236}">
                <a16:creationId xmlns:a16="http://schemas.microsoft.com/office/drawing/2014/main" id="{D9009AF2-ECE9-4D23-971C-8FBD0F1ED2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39" y="1696363"/>
            <a:ext cx="536167" cy="536167"/>
          </a:xfrm>
          <a:prstGeom prst="rect">
            <a:avLst/>
          </a:prstGeom>
          <a:noFill/>
        </p:spPr>
      </p:pic>
      <p:sp>
        <p:nvSpPr>
          <p:cNvPr id="3" name="Titre 2">
            <a:extLst>
              <a:ext uri="{FF2B5EF4-FFF2-40B4-BE49-F238E27FC236}">
                <a16:creationId xmlns:a16="http://schemas.microsoft.com/office/drawing/2014/main" id="{3A058CEA-B4BD-4376-8A8D-E76B34706C8D}"/>
              </a:ext>
            </a:extLst>
          </p:cNvPr>
          <p:cNvSpPr>
            <a:spLocks noGrp="1"/>
          </p:cNvSpPr>
          <p:nvPr>
            <p:ph type="title"/>
          </p:nvPr>
        </p:nvSpPr>
        <p:spPr>
          <a:xfrm>
            <a:off x="838200" y="205766"/>
            <a:ext cx="10515600" cy="1325563"/>
          </a:xfrm>
        </p:spPr>
        <p:txBody>
          <a:bodyPr/>
          <a:lstStyle/>
          <a:p>
            <a:r>
              <a:rPr lang="fr-FR" dirty="0"/>
              <a:t>2</a:t>
            </a:r>
            <a:r>
              <a:rPr lang="fr-FR" baseline="30000" dirty="0"/>
              <a:t>ème</a:t>
            </a:r>
            <a:r>
              <a:rPr lang="fr-FR" dirty="0"/>
              <a:t> étape : les critères d’évaluation qualitative</a:t>
            </a:r>
          </a:p>
        </p:txBody>
      </p:sp>
    </p:spTree>
    <p:extLst>
      <p:ext uri="{BB962C8B-B14F-4D97-AF65-F5344CB8AC3E}">
        <p14:creationId xmlns:p14="http://schemas.microsoft.com/office/powerpoint/2010/main" val="528925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160297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FBB98-6400-4866-882F-FEC118D3B331}"/>
              </a:ext>
            </a:extLst>
          </p:cNvPr>
          <p:cNvSpPr>
            <a:spLocks noGrp="1"/>
          </p:cNvSpPr>
          <p:nvPr>
            <p:ph type="title"/>
          </p:nvPr>
        </p:nvSpPr>
        <p:spPr/>
        <p:txBody>
          <a:bodyPr/>
          <a:lstStyle/>
          <a:p>
            <a:r>
              <a:rPr lang="fr-FR" dirty="0"/>
              <a:t>Procédure de candidature : à retenir</a:t>
            </a:r>
          </a:p>
        </p:txBody>
      </p:sp>
      <p:sp>
        <p:nvSpPr>
          <p:cNvPr id="5" name="Espace réservé du contenu 4">
            <a:extLst>
              <a:ext uri="{FF2B5EF4-FFF2-40B4-BE49-F238E27FC236}">
                <a16:creationId xmlns:a16="http://schemas.microsoft.com/office/drawing/2014/main" id="{1B722D7D-6A0C-4F1E-9D66-52AC89B4F992}"/>
              </a:ext>
            </a:extLst>
          </p:cNvPr>
          <p:cNvSpPr>
            <a:spLocks noGrp="1"/>
          </p:cNvSpPr>
          <p:nvPr>
            <p:ph idx="1"/>
          </p:nvPr>
        </p:nvSpPr>
        <p:spPr>
          <a:xfrm>
            <a:off x="557212" y="1690688"/>
            <a:ext cx="11378756" cy="4672013"/>
          </a:xfrm>
        </p:spPr>
        <p:txBody>
          <a:bodyPr>
            <a:normAutofit/>
          </a:bodyPr>
          <a:lstStyle/>
          <a:p>
            <a:pPr marL="342900" indent="-342900">
              <a:lnSpc>
                <a:spcPct val="100000"/>
              </a:lnSpc>
              <a:buClr>
                <a:srgbClr val="FFC000"/>
              </a:buClr>
              <a:buFont typeface="Wingdings" panose="05000000000000000000" pitchFamily="2" charset="2"/>
              <a:buChar char="§"/>
            </a:pPr>
            <a:r>
              <a:rPr lang="fr-FR" sz="2000" dirty="0"/>
              <a:t>Procédure de candidature unique dite </a:t>
            </a:r>
            <a:r>
              <a:rPr lang="fr-FR" sz="2000" b="1" dirty="0"/>
              <a:t>« procédure complète »</a:t>
            </a:r>
          </a:p>
          <a:p>
            <a:pPr marL="342900" indent="-342900">
              <a:lnSpc>
                <a:spcPct val="100000"/>
              </a:lnSpc>
              <a:buClr>
                <a:srgbClr val="FFC000"/>
              </a:buClr>
              <a:buFont typeface="Wingdings" panose="05000000000000000000" pitchFamily="2" charset="2"/>
              <a:buChar char="§"/>
            </a:pPr>
            <a:r>
              <a:rPr lang="fr-FR" sz="2000" b="1" dirty="0"/>
              <a:t>Formulaire de candidature composée de 2 parties</a:t>
            </a:r>
          </a:p>
          <a:p>
            <a:pPr marL="1028700" lvl="1" indent="-342900">
              <a:lnSpc>
                <a:spcPct val="100000"/>
              </a:lnSpc>
              <a:buClr>
                <a:schemeClr val="tx1"/>
              </a:buClr>
            </a:pPr>
            <a:r>
              <a:rPr lang="fr-FR" sz="3200" dirty="0"/>
              <a:t>Partie A – Description administrative</a:t>
            </a:r>
          </a:p>
          <a:p>
            <a:pPr marL="1028700" lvl="1" indent="-342900">
              <a:lnSpc>
                <a:spcPct val="100000"/>
              </a:lnSpc>
              <a:buClr>
                <a:schemeClr val="tx1"/>
              </a:buClr>
            </a:pPr>
            <a:r>
              <a:rPr lang="fr-FR" sz="3200" dirty="0"/>
              <a:t>Partie B – Description technique</a:t>
            </a:r>
          </a:p>
          <a:p>
            <a:pPr marL="342900" indent="-342900">
              <a:lnSpc>
                <a:spcPct val="100000"/>
              </a:lnSpc>
              <a:buClr>
                <a:srgbClr val="FFC000"/>
              </a:buClr>
              <a:buFont typeface="Wingdings" panose="05000000000000000000" pitchFamily="2" charset="2"/>
              <a:buChar char="§"/>
            </a:pPr>
            <a:r>
              <a:rPr lang="fr-FR" sz="2000" dirty="0"/>
              <a:t>Partie A – Description administrative : à remplir directement sur la plateforme de candidature</a:t>
            </a:r>
          </a:p>
          <a:p>
            <a:pPr marL="342900" indent="-342900">
              <a:lnSpc>
                <a:spcPct val="100000"/>
              </a:lnSpc>
              <a:buClr>
                <a:srgbClr val="FFC000"/>
              </a:buClr>
              <a:buFont typeface="Wingdings" panose="05000000000000000000" pitchFamily="2" charset="2"/>
              <a:buChar char="§"/>
            </a:pPr>
            <a:r>
              <a:rPr lang="fr-FR" sz="2000" dirty="0"/>
              <a:t>Partie B – Description technique : à télécharger depuis la plateforme, compléter sur votre ordinateur puis télécharger de nouveau en version PDF sur la plateforme</a:t>
            </a:r>
          </a:p>
          <a:p>
            <a:pPr marL="342900" indent="-342900">
              <a:lnSpc>
                <a:spcPct val="100000"/>
              </a:lnSpc>
              <a:buClr>
                <a:srgbClr val="FFC000"/>
              </a:buClr>
              <a:buFont typeface="Wingdings" panose="05000000000000000000" pitchFamily="2" charset="2"/>
              <a:buChar char="§"/>
            </a:pPr>
            <a:r>
              <a:rPr lang="fr-FR" sz="2000" b="1" dirty="0"/>
              <a:t>Toutes les parties sont à remplir ; la Partie B – Description technique constitue le cœur de votre argumentaire</a:t>
            </a:r>
          </a:p>
          <a:p>
            <a:pPr marL="342900" indent="-342900">
              <a:lnSpc>
                <a:spcPct val="100000"/>
              </a:lnSpc>
              <a:buClr>
                <a:srgbClr val="FFC000"/>
              </a:buClr>
              <a:buFont typeface="Wingdings" panose="05000000000000000000" pitchFamily="2" charset="2"/>
              <a:buChar char="§"/>
            </a:pPr>
            <a:r>
              <a:rPr lang="fr-FR" sz="2000" b="1" dirty="0"/>
              <a:t>Le formulaire de candidature n’existe qu’en version anglaise mais vous pouvez le remplir en français.</a:t>
            </a:r>
          </a:p>
        </p:txBody>
      </p:sp>
    </p:spTree>
    <p:extLst>
      <p:ext uri="{BB962C8B-B14F-4D97-AF65-F5344CB8AC3E}">
        <p14:creationId xmlns:p14="http://schemas.microsoft.com/office/powerpoint/2010/main" val="196886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sz="1600" dirty="0"/>
              <a:t>Pertinence de la Déclaration de Politique Erasmus</a:t>
            </a:r>
          </a:p>
          <a:p>
            <a:pPr marL="285750" indent="-285750">
              <a:lnSpc>
                <a:spcPct val="150000"/>
              </a:lnSpc>
              <a:buFont typeface="Wingdings" panose="05000000000000000000" pitchFamily="2" charset="2"/>
              <a:buChar char="§"/>
            </a:pPr>
            <a:r>
              <a:rPr lang="fr-FR" sz="1600" dirty="0"/>
              <a:t>Qualité de l’organisation et de la gestion</a:t>
            </a:r>
          </a:p>
          <a:p>
            <a:pPr marL="285750" indent="-285750">
              <a:lnSpc>
                <a:spcPct val="150000"/>
              </a:lnSpc>
              <a:buFont typeface="Wingdings" panose="05000000000000000000" pitchFamily="2" charset="2"/>
              <a:buChar char="§"/>
            </a:pPr>
            <a:r>
              <a:rPr lang="fr-FR" sz="1600" dirty="0"/>
              <a:t>Principes de la Charte et mise en œuvre </a:t>
            </a:r>
          </a:p>
        </p:txBody>
      </p:sp>
    </p:spTree>
    <p:extLst>
      <p:ext uri="{BB962C8B-B14F-4D97-AF65-F5344CB8AC3E}">
        <p14:creationId xmlns:p14="http://schemas.microsoft.com/office/powerpoint/2010/main" val="2467195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F29A02-37F1-43B7-87E3-3272D6A234A7}"/>
              </a:ext>
            </a:extLst>
          </p:cNvPr>
          <p:cNvPicPr>
            <a:picLocks noChangeAspect="1"/>
          </p:cNvPicPr>
          <p:nvPr/>
        </p:nvPicPr>
        <p:blipFill rotWithShape="1">
          <a:blip r:embed="rId3"/>
          <a:srcRect r="13021"/>
          <a:stretch/>
        </p:blipFill>
        <p:spPr>
          <a:xfrm>
            <a:off x="1349376" y="998790"/>
            <a:ext cx="9493248" cy="5457196"/>
          </a:xfrm>
          <a:prstGeom prst="rect">
            <a:avLst/>
          </a:prstGeom>
        </p:spPr>
      </p:pic>
      <p:sp>
        <p:nvSpPr>
          <p:cNvPr id="5" name="ZoneTexte 5">
            <a:extLst>
              <a:ext uri="{FF2B5EF4-FFF2-40B4-BE49-F238E27FC236}">
                <a16:creationId xmlns:a16="http://schemas.microsoft.com/office/drawing/2014/main" id="{D5B9B68A-6EFB-47B8-83F5-21121D8FD8B6}"/>
              </a:ext>
            </a:extLst>
          </p:cNvPr>
          <p:cNvSpPr txBox="1"/>
          <p:nvPr/>
        </p:nvSpPr>
        <p:spPr>
          <a:xfrm>
            <a:off x="1349375" y="5682562"/>
            <a:ext cx="9493248" cy="769441"/>
          </a:xfrm>
          <a:prstGeom prst="rect">
            <a:avLst/>
          </a:prstGeom>
          <a:solidFill>
            <a:srgbClr val="FDC800"/>
          </a:solidFill>
        </p:spPr>
        <p:txBody>
          <a:bodyPr wrap="square" rtlCol="0">
            <a:spAutoFit/>
          </a:bodyPr>
          <a:lstStyle/>
          <a:p>
            <a:pPr marL="17463" algn="ctr"/>
            <a:r>
              <a:rPr lang="fr-FR" sz="1400" dirty="0">
                <a:latin typeface="Arial" panose="020B0604020202020204" pitchFamily="34" charset="0"/>
                <a:cs typeface="Arial" panose="020B0604020202020204" pitchFamily="34" charset="0"/>
              </a:rPr>
              <a:t>Pour vous aider : </a:t>
            </a:r>
          </a:p>
          <a:p>
            <a:pPr marL="17463" algn="ctr"/>
            <a:r>
              <a:rPr lang="fr-FR" sz="1600" b="1" dirty="0">
                <a:solidFill>
                  <a:srgbClr val="143C68"/>
                </a:solidFill>
                <a:latin typeface="Arial" panose="020B0604020202020204" pitchFamily="34" charset="0"/>
                <a:cs typeface="Arial" panose="020B0604020202020204" pitchFamily="34" charset="0"/>
              </a:rPr>
              <a:t>Le formulaire de candidature commenté – Description administrative (Partie A)</a:t>
            </a:r>
          </a:p>
          <a:p>
            <a:pPr algn="ctr"/>
            <a:r>
              <a:rPr lang="fr-FR" sz="1400" dirty="0">
                <a:latin typeface="Arial" panose="020B0604020202020204" pitchFamily="34" charset="0"/>
                <a:cs typeface="Arial" panose="020B0604020202020204" pitchFamily="34" charset="0"/>
              </a:rPr>
              <a:t>sur le site Mon Projet Erasmus+</a:t>
            </a:r>
            <a:endParaRPr lang="fr-FR" sz="1400" b="1" dirty="0">
              <a:solidFill>
                <a:srgbClr val="FFFFFF"/>
              </a:solidFill>
              <a:latin typeface="Arial" panose="020B0604020202020204" pitchFamily="34" charset="0"/>
              <a:cs typeface="Arial" panose="020B0604020202020204" pitchFamily="34" charset="0"/>
            </a:endParaRPr>
          </a:p>
        </p:txBody>
      </p:sp>
      <p:sp>
        <p:nvSpPr>
          <p:cNvPr id="4" name="Titre 3">
            <a:extLst>
              <a:ext uri="{FF2B5EF4-FFF2-40B4-BE49-F238E27FC236}">
                <a16:creationId xmlns:a16="http://schemas.microsoft.com/office/drawing/2014/main" id="{9ED9E823-796F-48A6-BF5A-A6368F90D6DA}"/>
              </a:ext>
            </a:extLst>
          </p:cNvPr>
          <p:cNvSpPr>
            <a:spLocks noGrp="1"/>
          </p:cNvSpPr>
          <p:nvPr>
            <p:ph type="title"/>
          </p:nvPr>
        </p:nvSpPr>
        <p:spPr>
          <a:xfrm>
            <a:off x="838199" y="0"/>
            <a:ext cx="10515600" cy="1325563"/>
          </a:xfrm>
        </p:spPr>
        <p:txBody>
          <a:bodyPr/>
          <a:lstStyle/>
          <a:p>
            <a:r>
              <a:rPr lang="fr-FR" dirty="0"/>
              <a:t>Formulaire de candidature (Partie A)</a:t>
            </a:r>
          </a:p>
        </p:txBody>
      </p:sp>
    </p:spTree>
    <p:extLst>
      <p:ext uri="{BB962C8B-B14F-4D97-AF65-F5344CB8AC3E}">
        <p14:creationId xmlns:p14="http://schemas.microsoft.com/office/powerpoint/2010/main" val="2788315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1596D1C-1454-496B-87CA-99C56D9B3F2F}"/>
              </a:ext>
            </a:extLst>
          </p:cNvPr>
          <p:cNvPicPr>
            <a:picLocks noChangeAspect="1"/>
          </p:cNvPicPr>
          <p:nvPr/>
        </p:nvPicPr>
        <p:blipFill rotWithShape="1">
          <a:blip r:embed="rId3"/>
          <a:srcRect l="11634" t="7725" r="10784"/>
          <a:stretch/>
        </p:blipFill>
        <p:spPr>
          <a:xfrm>
            <a:off x="436401" y="1210658"/>
            <a:ext cx="4973264" cy="5273548"/>
          </a:xfrm>
          <a:prstGeom prst="rect">
            <a:avLst/>
          </a:prstGeom>
          <a:ln>
            <a:solidFill>
              <a:schemeClr val="bg2">
                <a:lumMod val="90000"/>
              </a:schemeClr>
            </a:solidFill>
          </a:ln>
        </p:spPr>
      </p:pic>
      <p:sp>
        <p:nvSpPr>
          <p:cNvPr id="4" name="Titre 3">
            <a:extLst>
              <a:ext uri="{FF2B5EF4-FFF2-40B4-BE49-F238E27FC236}">
                <a16:creationId xmlns:a16="http://schemas.microsoft.com/office/drawing/2014/main" id="{920C6810-33BA-44F8-A538-FBF103E92368}"/>
              </a:ext>
            </a:extLst>
          </p:cNvPr>
          <p:cNvSpPr>
            <a:spLocks noGrp="1"/>
          </p:cNvSpPr>
          <p:nvPr>
            <p:ph type="title"/>
          </p:nvPr>
        </p:nvSpPr>
        <p:spPr>
          <a:xfrm>
            <a:off x="838200" y="35332"/>
            <a:ext cx="10515600" cy="1325563"/>
          </a:xfrm>
        </p:spPr>
        <p:txBody>
          <a:bodyPr/>
          <a:lstStyle/>
          <a:p>
            <a:r>
              <a:rPr lang="fr-FR" dirty="0"/>
              <a:t>Formulaire de candidature (Partie B)</a:t>
            </a:r>
          </a:p>
        </p:txBody>
      </p:sp>
      <p:pic>
        <p:nvPicPr>
          <p:cNvPr id="8" name="Image 7">
            <a:extLst>
              <a:ext uri="{FF2B5EF4-FFF2-40B4-BE49-F238E27FC236}">
                <a16:creationId xmlns:a16="http://schemas.microsoft.com/office/drawing/2014/main" id="{A18094AA-4435-4E88-A7AB-EACD5BF85901}"/>
              </a:ext>
            </a:extLst>
          </p:cNvPr>
          <p:cNvPicPr>
            <a:picLocks noChangeAspect="1"/>
          </p:cNvPicPr>
          <p:nvPr/>
        </p:nvPicPr>
        <p:blipFill>
          <a:blip r:embed="rId4"/>
          <a:stretch>
            <a:fillRect/>
          </a:stretch>
        </p:blipFill>
        <p:spPr>
          <a:xfrm>
            <a:off x="5607366" y="1625120"/>
            <a:ext cx="6272463" cy="2951021"/>
          </a:xfrm>
          <a:prstGeom prst="rect">
            <a:avLst/>
          </a:prstGeom>
          <a:ln>
            <a:solidFill>
              <a:schemeClr val="bg2">
                <a:lumMod val="90000"/>
              </a:schemeClr>
            </a:solidFill>
          </a:ln>
        </p:spPr>
      </p:pic>
      <p:sp>
        <p:nvSpPr>
          <p:cNvPr id="9" name="Rectangle 8">
            <a:extLst>
              <a:ext uri="{FF2B5EF4-FFF2-40B4-BE49-F238E27FC236}">
                <a16:creationId xmlns:a16="http://schemas.microsoft.com/office/drawing/2014/main" id="{6D311C45-D593-4A60-9D92-21CCE6383A32}"/>
              </a:ext>
            </a:extLst>
          </p:cNvPr>
          <p:cNvSpPr/>
          <p:nvPr/>
        </p:nvSpPr>
        <p:spPr>
          <a:xfrm>
            <a:off x="7254815" y="1160840"/>
            <a:ext cx="286809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300" normalizeH="0" baseline="0" noProof="0" dirty="0">
                <a:ln>
                  <a:noFill/>
                </a:ln>
                <a:solidFill>
                  <a:srgbClr val="143C68"/>
                </a:solidFill>
                <a:effectLst/>
                <a:uLnTx/>
                <a:uFillTx/>
                <a:latin typeface="Calibri"/>
                <a:ea typeface="+mn-ea"/>
                <a:cs typeface="Arial" panose="020B0604020202020204" pitchFamily="34" charset="0"/>
              </a:rPr>
              <a:t>3 parties centrales</a:t>
            </a:r>
          </a:p>
        </p:txBody>
      </p:sp>
      <p:pic>
        <p:nvPicPr>
          <p:cNvPr id="7" name="Picture 17">
            <a:extLst>
              <a:ext uri="{FF2B5EF4-FFF2-40B4-BE49-F238E27FC236}">
                <a16:creationId xmlns:a16="http://schemas.microsoft.com/office/drawing/2014/main" id="{C590FB52-07CB-4924-9146-A7C2CCD3B5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366" y="4790548"/>
            <a:ext cx="536167" cy="536167"/>
          </a:xfrm>
          <a:prstGeom prst="rect">
            <a:avLst/>
          </a:prstGeom>
          <a:noFill/>
        </p:spPr>
      </p:pic>
      <p:sp>
        <p:nvSpPr>
          <p:cNvPr id="3" name="ZoneTexte 2">
            <a:extLst>
              <a:ext uri="{FF2B5EF4-FFF2-40B4-BE49-F238E27FC236}">
                <a16:creationId xmlns:a16="http://schemas.microsoft.com/office/drawing/2014/main" id="{4C201702-A7FE-4988-A5C4-30C5E652C79B}"/>
              </a:ext>
            </a:extLst>
          </p:cNvPr>
          <p:cNvSpPr txBox="1"/>
          <p:nvPr/>
        </p:nvSpPr>
        <p:spPr>
          <a:xfrm>
            <a:off x="6286499" y="4790548"/>
            <a:ext cx="5729095" cy="1200329"/>
          </a:xfrm>
          <a:prstGeom prst="rect">
            <a:avLst/>
          </a:prstGeom>
          <a:noFill/>
        </p:spPr>
        <p:txBody>
          <a:bodyPr wrap="square" rtlCol="0">
            <a:spAutoFit/>
          </a:bodyPr>
          <a:lstStyle/>
          <a:p>
            <a:r>
              <a:rPr lang="fr-FR" b="1" i="1" dirty="0"/>
              <a:t>La partie « HEI profile » n’est pas évaluée dans le cadre des critères d’attribution. Elle est utilisée pour vérifier la cohérence de vos engagements au regard du profil de votre établissement.</a:t>
            </a:r>
          </a:p>
        </p:txBody>
      </p:sp>
    </p:spTree>
    <p:extLst>
      <p:ext uri="{BB962C8B-B14F-4D97-AF65-F5344CB8AC3E}">
        <p14:creationId xmlns:p14="http://schemas.microsoft.com/office/powerpoint/2010/main" val="296163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8204052" y="1562460"/>
            <a:ext cx="3268099" cy="1011600"/>
            <a:chOff x="4602195" y="1709171"/>
            <a:chExt cx="3268099" cy="695637"/>
          </a:xfrm>
        </p:grpSpPr>
        <p:sp>
          <p:nvSpPr>
            <p:cNvPr id="6" name="Rectangle 5"/>
            <p:cNvSpPr/>
            <p:nvPr/>
          </p:nvSpPr>
          <p:spPr>
            <a:xfrm>
              <a:off x="4675327" y="1709171"/>
              <a:ext cx="3133064" cy="695637"/>
            </a:xfrm>
            <a:prstGeom prst="rect">
              <a:avLst/>
            </a:prstGeom>
            <a:solidFill>
              <a:sysClr val="window" lastClr="FFFFFF"/>
            </a:solidFill>
            <a:ln w="57150" cap="flat" cmpd="sng" algn="ctr">
              <a:solidFill>
                <a:srgbClr val="009DE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4602195" y="1799834"/>
              <a:ext cx="3268099" cy="507950"/>
            </a:xfrm>
            <a:prstGeom prst="rect">
              <a:avLst/>
            </a:prstGeom>
            <a:ln>
              <a:noFill/>
            </a:ln>
          </p:spPr>
          <p:txBody>
            <a:bodyPr wrap="square">
              <a:spAutoFit/>
            </a:bodyPr>
            <a:lstStyle/>
            <a:p>
              <a:pPr marL="15875" marR="0" lvl="0" indent="0" algn="ctr" defTabSz="914400" rtl="0" eaLnBrk="1" fontAlgn="auto" latinLnBrk="0" hangingPunct="1">
                <a:lnSpc>
                  <a:spcPct val="100000"/>
                </a:lnSpc>
                <a:spcBef>
                  <a:spcPts val="0"/>
                </a:spcBef>
                <a:spcAft>
                  <a:spcPts val="0"/>
                </a:spcAft>
                <a:buClr>
                  <a:srgbClr val="FDC800"/>
                </a:buClr>
                <a:buSzTx/>
                <a:buFontTx/>
                <a:buNone/>
                <a:tabLst/>
                <a:defRPr/>
              </a:pPr>
              <a:r>
                <a:rPr kumimoji="0" lang="fr-FR" sz="2400" b="1" i="0" u="none" strike="noStrike" kern="0" cap="none" spc="0" normalizeH="0" baseline="0" noProof="0" dirty="0">
                  <a:ln>
                    <a:noFill/>
                  </a:ln>
                  <a:solidFill>
                    <a:srgbClr val="143C68"/>
                  </a:solidFill>
                  <a:effectLst/>
                  <a:uLnTx/>
                  <a:uFillTx/>
                  <a:latin typeface="Calibri"/>
                  <a:ea typeface="+mn-ea"/>
                  <a:cs typeface="Arial" panose="020B0604020202020204" pitchFamily="34" charset="0"/>
                </a:rPr>
                <a:t>Principes de la Charte</a:t>
              </a:r>
            </a:p>
            <a:p>
              <a:pPr marL="15875" marR="0" lvl="0" indent="0" algn="ctr" defTabSz="914400" rtl="0" eaLnBrk="1" fontAlgn="auto" latinLnBrk="0" hangingPunct="1">
                <a:lnSpc>
                  <a:spcPct val="100000"/>
                </a:lnSpc>
                <a:spcBef>
                  <a:spcPts val="0"/>
                </a:spcBef>
                <a:spcAft>
                  <a:spcPts val="0"/>
                </a:spcAft>
                <a:buClr>
                  <a:srgbClr val="FDC800"/>
                </a:buClr>
                <a:buSzTx/>
                <a:buFontTx/>
                <a:buNone/>
                <a:tabLst/>
                <a:defRPr/>
              </a:pPr>
              <a:r>
                <a:rPr lang="fr-FR" kern="0" dirty="0">
                  <a:solidFill>
                    <a:prstClr val="black"/>
                  </a:solidFill>
                  <a:latin typeface="Calibri"/>
                  <a:cs typeface="Arial" panose="020B0604020202020204" pitchFamily="34" charset="0"/>
                </a:rPr>
                <a:t>Mise en œuvre</a:t>
              </a:r>
              <a:endParaRPr kumimoji="0" lang="fr-FR" b="0"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8" name="Groupe 7"/>
          <p:cNvGrpSpPr/>
          <p:nvPr/>
        </p:nvGrpSpPr>
        <p:grpSpPr>
          <a:xfrm>
            <a:off x="4529468" y="1556332"/>
            <a:ext cx="3133064" cy="1022621"/>
            <a:chOff x="7904780" y="1684258"/>
            <a:chExt cx="3133064" cy="749437"/>
          </a:xfrm>
        </p:grpSpPr>
        <p:sp>
          <p:nvSpPr>
            <p:cNvPr id="9" name="Rectangle 8"/>
            <p:cNvSpPr/>
            <p:nvPr/>
          </p:nvSpPr>
          <p:spPr>
            <a:xfrm>
              <a:off x="7904780" y="1692281"/>
              <a:ext cx="3133064" cy="741414"/>
            </a:xfrm>
            <a:prstGeom prst="rect">
              <a:avLst/>
            </a:prstGeom>
            <a:solidFill>
              <a:sysClr val="window" lastClr="FFFFFF"/>
            </a:solidFill>
            <a:ln w="57150" cap="flat" cmpd="sng" algn="ctr">
              <a:solidFill>
                <a:srgbClr val="009DE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sp>
          <p:nvSpPr>
            <p:cNvPr id="10" name="ZoneTexte 2"/>
            <p:cNvSpPr txBox="1"/>
            <p:nvPr/>
          </p:nvSpPr>
          <p:spPr>
            <a:xfrm>
              <a:off x="7986929" y="1684258"/>
              <a:ext cx="2963152" cy="744337"/>
            </a:xfrm>
            <a:prstGeom prst="rect">
              <a:avLst/>
            </a:prstGeom>
            <a:noFill/>
            <a:ln>
              <a:noFill/>
            </a:ln>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DC800"/>
                </a:buClr>
                <a:buSzTx/>
                <a:buFontTx/>
                <a:buNone/>
                <a:tabLst/>
                <a:defRPr/>
              </a:pPr>
              <a:r>
                <a:rPr kumimoji="0" lang="fr-FR" sz="2400" b="1" i="0" u="none" strike="noStrike" kern="1200" cap="none" spc="0" normalizeH="0" baseline="0" noProof="0" dirty="0">
                  <a:ln>
                    <a:noFill/>
                  </a:ln>
                  <a:solidFill>
                    <a:srgbClr val="143C68"/>
                  </a:solidFill>
                  <a:effectLst/>
                  <a:uLnTx/>
                  <a:uFillTx/>
                  <a:latin typeface="Calibri"/>
                  <a:ea typeface="+mn-ea"/>
                  <a:cs typeface="Arial" panose="020B0604020202020204" pitchFamily="34" charset="0"/>
                </a:rPr>
                <a:t>Qualité </a:t>
              </a:r>
            </a:p>
            <a:p>
              <a:pPr marL="0" marR="0" lvl="0" indent="0" algn="ctr" defTabSz="914400" rtl="0" eaLnBrk="1" fontAlgn="auto" latinLnBrk="0" hangingPunct="1">
                <a:lnSpc>
                  <a:spcPct val="100000"/>
                </a:lnSpc>
                <a:spcBef>
                  <a:spcPts val="0"/>
                </a:spcBef>
                <a:spcAft>
                  <a:spcPts val="0"/>
                </a:spcAft>
                <a:buClr>
                  <a:srgbClr val="FDC800"/>
                </a:buClr>
                <a:buSzTx/>
                <a:buFontTx/>
                <a:buNone/>
                <a:tabLst/>
                <a:defRPr/>
              </a:pPr>
              <a:r>
                <a:rPr lang="fr-FR" dirty="0">
                  <a:solidFill>
                    <a:prstClr val="black"/>
                  </a:solidFill>
                  <a:latin typeface="Calibri"/>
                  <a:cs typeface="Arial" panose="020B0604020202020204" pitchFamily="34" charset="0"/>
                </a:rPr>
                <a:t>d</a:t>
              </a:r>
              <a:r>
                <a:rPr kumimoji="0" lang="fr-FR"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 l’organisation et de la gestion</a:t>
              </a:r>
            </a:p>
          </p:txBody>
        </p:sp>
      </p:grpSp>
      <p:sp>
        <p:nvSpPr>
          <p:cNvPr id="11" name="Flèche vers le bas 10"/>
          <p:cNvSpPr/>
          <p:nvPr/>
        </p:nvSpPr>
        <p:spPr>
          <a:xfrm>
            <a:off x="2164790" y="2676070"/>
            <a:ext cx="502024" cy="444531"/>
          </a:xfrm>
          <a:prstGeom prst="downArrow">
            <a:avLst/>
          </a:prstGeom>
          <a:solidFill>
            <a:srgbClr val="FDC800"/>
          </a:solidFill>
          <a:ln w="9525"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Flèche vers le bas 11"/>
          <p:cNvSpPr/>
          <p:nvPr/>
        </p:nvSpPr>
        <p:spPr>
          <a:xfrm>
            <a:off x="9638450" y="2676070"/>
            <a:ext cx="502024" cy="444531"/>
          </a:xfrm>
          <a:prstGeom prst="downArrow">
            <a:avLst/>
          </a:prstGeom>
          <a:solidFill>
            <a:srgbClr val="FDC800"/>
          </a:solidFill>
          <a:ln w="9525"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Flèche vers le bas 12"/>
          <p:cNvSpPr/>
          <p:nvPr/>
        </p:nvSpPr>
        <p:spPr>
          <a:xfrm>
            <a:off x="5842181" y="2676069"/>
            <a:ext cx="502024" cy="444531"/>
          </a:xfrm>
          <a:prstGeom prst="downArrow">
            <a:avLst/>
          </a:prstGeom>
          <a:solidFill>
            <a:srgbClr val="FDC800"/>
          </a:solidFill>
          <a:ln w="9525"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ZoneTexte 2"/>
          <p:cNvSpPr txBox="1"/>
          <p:nvPr/>
        </p:nvSpPr>
        <p:spPr>
          <a:xfrm>
            <a:off x="4491273" y="3164681"/>
            <a:ext cx="3133064" cy="2708434"/>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prstClr val="white"/>
              </a:buClr>
              <a:buSzPct val="200000"/>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Gestion interne, ressources humaines, organisation de la mobilité</a:t>
            </a:r>
          </a:p>
          <a:p>
            <a:pPr marL="0" marR="0" lvl="0" indent="0" algn="l" defTabSz="914400" rtl="0" eaLnBrk="1" fontAlgn="auto" latinLnBrk="0" hangingPunct="1">
              <a:lnSpc>
                <a:spcPct val="100000"/>
              </a:lnSpc>
              <a:spcBef>
                <a:spcPts val="0"/>
              </a:spcBef>
              <a:spcAft>
                <a:spcPts val="600"/>
              </a:spcAft>
              <a:buClr>
                <a:prstClr val="white"/>
              </a:buClr>
              <a:buSzPct val="200000"/>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Capacité à mettre en œuvre les activités et assurer leur pérennité</a:t>
            </a:r>
          </a:p>
          <a:p>
            <a:pPr marL="0" marR="0" lvl="0" indent="0" algn="l" defTabSz="914400" rtl="0" eaLnBrk="1" fontAlgn="auto" latinLnBrk="0" hangingPunct="1">
              <a:lnSpc>
                <a:spcPct val="100000"/>
              </a:lnSpc>
              <a:spcBef>
                <a:spcPts val="0"/>
              </a:spcBef>
              <a:spcAft>
                <a:spcPts val="600"/>
              </a:spcAft>
              <a:buClr>
                <a:prstClr val="white"/>
              </a:buClr>
              <a:buSzPct val="200000"/>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Engagement à mettre en place une gestion de qualité </a:t>
            </a:r>
          </a:p>
        </p:txBody>
      </p:sp>
      <p:sp>
        <p:nvSpPr>
          <p:cNvPr id="16" name="ZoneTexte 2"/>
          <p:cNvSpPr txBox="1"/>
          <p:nvPr/>
        </p:nvSpPr>
        <p:spPr>
          <a:xfrm>
            <a:off x="258832" y="3164681"/>
            <a:ext cx="3811916" cy="3693319"/>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96888" marR="0" lvl="0" indent="0" algn="l" defTabSz="914400" rtl="0" eaLnBrk="1" fontAlgn="auto" latinLnBrk="0" hangingPunct="1">
              <a:lnSpc>
                <a:spcPct val="100000"/>
              </a:lnSpc>
              <a:spcBef>
                <a:spcPts val="0"/>
              </a:spcBef>
              <a:spcAft>
                <a:spcPts val="1200"/>
              </a:spcAft>
              <a:buClr>
                <a:prstClr val="white"/>
              </a:buClr>
              <a:buSzPct val="200000"/>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Clarté, cohérence, pertinence</a:t>
            </a:r>
          </a:p>
          <a:p>
            <a:pPr marL="496888" marR="0" lvl="0" indent="0" algn="l" defTabSz="914400" rtl="0" eaLnBrk="1" fontAlgn="auto" latinLnBrk="0" hangingPunct="1">
              <a:lnSpc>
                <a:spcPct val="100000"/>
              </a:lnSpc>
              <a:spcBef>
                <a:spcPts val="0"/>
              </a:spcBef>
              <a:spcAft>
                <a:spcPts val="1200"/>
              </a:spcAft>
              <a:buClr>
                <a:prstClr val="white"/>
              </a:buClr>
              <a:buSzPct val="200000"/>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Place du programme Erasmus dans la stratégie de l’établissement</a:t>
            </a:r>
          </a:p>
          <a:p>
            <a:pPr marL="496888" marR="0" lvl="0" indent="0" algn="l" defTabSz="914400" rtl="0" eaLnBrk="1" fontAlgn="auto" latinLnBrk="0" hangingPunct="1">
              <a:lnSpc>
                <a:spcPct val="100000"/>
              </a:lnSpc>
              <a:spcBef>
                <a:spcPts val="0"/>
              </a:spcBef>
              <a:spcAft>
                <a:spcPts val="1200"/>
              </a:spcAft>
              <a:buClr>
                <a:prstClr val="white"/>
              </a:buClr>
              <a:buSzPct val="200000"/>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Mise en œuvre des actions Erasmus et lien avec la stratégie de l’établissement</a:t>
            </a:r>
          </a:p>
          <a:p>
            <a:pPr marL="496888" marR="0" lvl="0" indent="0" algn="l" defTabSz="914400" rtl="0" eaLnBrk="1" fontAlgn="auto" latinLnBrk="0" hangingPunct="1">
              <a:lnSpc>
                <a:spcPct val="100000"/>
              </a:lnSpc>
              <a:spcBef>
                <a:spcPts val="0"/>
              </a:spcBef>
              <a:spcAft>
                <a:spcPts val="1200"/>
              </a:spcAft>
              <a:buClr>
                <a:prstClr val="white"/>
              </a:buClr>
              <a:buSzPct val="200000"/>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Impact de la participation au programme Erasmus</a:t>
            </a:r>
          </a:p>
          <a:p>
            <a:pPr marL="285750" marR="0" lvl="0" indent="-285750" algn="l" defTabSz="914400" rtl="0" eaLnBrk="1" fontAlgn="auto" latinLnBrk="0" hangingPunct="1">
              <a:lnSpc>
                <a:spcPct val="100000"/>
              </a:lnSpc>
              <a:spcBef>
                <a:spcPts val="0"/>
              </a:spcBef>
              <a:spcAft>
                <a:spcPts val="1200"/>
              </a:spcAft>
              <a:buClr>
                <a:prstClr val="white"/>
              </a:buClr>
              <a:buSzPct val="200000"/>
              <a:buFont typeface="Wingdings" panose="05000000000000000000" pitchFamily="2" charset="2"/>
              <a:buChar char="ü"/>
              <a:tabLst/>
              <a:defRPr/>
            </a:pP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e 16"/>
          <p:cNvGrpSpPr/>
          <p:nvPr/>
        </p:nvGrpSpPr>
        <p:grpSpPr>
          <a:xfrm>
            <a:off x="849270" y="1562460"/>
            <a:ext cx="3133064" cy="1033640"/>
            <a:chOff x="1219200" y="1696302"/>
            <a:chExt cx="3133064" cy="1372185"/>
          </a:xfrm>
        </p:grpSpPr>
        <p:sp>
          <p:nvSpPr>
            <p:cNvPr id="18" name="Rectangle 17"/>
            <p:cNvSpPr/>
            <p:nvPr/>
          </p:nvSpPr>
          <p:spPr>
            <a:xfrm>
              <a:off x="1219200" y="1696302"/>
              <a:ext cx="3133064" cy="1342926"/>
            </a:xfrm>
            <a:prstGeom prst="rect">
              <a:avLst/>
            </a:prstGeom>
            <a:solidFill>
              <a:sysClr val="window" lastClr="FFFFFF"/>
            </a:solidFill>
            <a:ln w="57150" cap="flat" cmpd="sng" algn="ctr">
              <a:solidFill>
                <a:srgbClr val="009DE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271527" y="1720167"/>
              <a:ext cx="3028409" cy="134832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DC800"/>
                </a:buClr>
                <a:buSzTx/>
                <a:buFontTx/>
                <a:buNone/>
                <a:tabLst/>
                <a:defRPr/>
              </a:pPr>
              <a:r>
                <a:rPr kumimoji="0" lang="fr-FR" sz="2400" b="1" i="0" u="none" strike="noStrike" kern="0" cap="none" spc="0" normalizeH="0" baseline="0" noProof="0" dirty="0">
                  <a:ln>
                    <a:noFill/>
                  </a:ln>
                  <a:solidFill>
                    <a:srgbClr val="143C68"/>
                  </a:solidFill>
                  <a:effectLst/>
                  <a:uLnTx/>
                  <a:uFillTx/>
                  <a:latin typeface="Calibri"/>
                  <a:ea typeface="+mn-ea"/>
                  <a:cs typeface="Arial" panose="020B0604020202020204" pitchFamily="34" charset="0"/>
                </a:rPr>
                <a:t>Pertinence </a:t>
              </a:r>
            </a:p>
            <a:p>
              <a:pPr marL="0" marR="0" lvl="0" indent="0" algn="ctr" defTabSz="914400" rtl="0" eaLnBrk="1" fontAlgn="auto" latinLnBrk="0" hangingPunct="1">
                <a:lnSpc>
                  <a:spcPct val="100000"/>
                </a:lnSpc>
                <a:spcBef>
                  <a:spcPts val="0"/>
                </a:spcBef>
                <a:spcAft>
                  <a:spcPts val="0"/>
                </a:spcAft>
                <a:buClr>
                  <a:srgbClr val="FDC800"/>
                </a:buClr>
                <a:buSzTx/>
                <a:buFontTx/>
                <a:buNone/>
                <a:tabLst/>
                <a:defRPr/>
              </a:pPr>
              <a:r>
                <a:rPr kumimoji="0" lang="fr-FR"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de la Déclaration de politique Erasmus</a:t>
              </a:r>
            </a:p>
          </p:txBody>
        </p:sp>
      </p:grpSp>
      <p:sp>
        <p:nvSpPr>
          <p:cNvPr id="20" name="ZoneTexte 19"/>
          <p:cNvSpPr txBox="1"/>
          <p:nvPr/>
        </p:nvSpPr>
        <p:spPr>
          <a:xfrm>
            <a:off x="7983504" y="3164681"/>
            <a:ext cx="3811916" cy="3170099"/>
          </a:xfrm>
          <a:prstGeom prst="rect">
            <a:avLst/>
          </a:prstGeom>
          <a:solidFill>
            <a:srgbClr val="005297"/>
          </a:solidFill>
        </p:spPr>
        <p:txBody>
          <a:bodyPr wrap="square" rtlCol="0">
            <a:spAutoFit/>
          </a:bodyPr>
          <a:lstStyle/>
          <a:p>
            <a:pPr marL="72000" marR="0" lvl="0" algn="l" defTabSz="914400" rtl="0" eaLnBrk="1" fontAlgn="auto" latinLnBrk="0" hangingPunct="1">
              <a:lnSpc>
                <a:spcPct val="100000"/>
              </a:lnSpc>
              <a:spcBef>
                <a:spcPts val="0"/>
              </a:spcBef>
              <a:spcAft>
                <a:spcPts val="0"/>
              </a:spcAft>
              <a:buClrTx/>
              <a:buSzTx/>
              <a:tabLst/>
              <a:defRPr/>
            </a:pPr>
            <a:endParaRPr kumimoji="0" lang="fr-FR" sz="800" b="0" i="1"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432000" marR="0" lvl="0" indent="-3600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1"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Reconnaissance des acquis d’apprentissage</a:t>
            </a:r>
          </a:p>
          <a:p>
            <a:pPr marL="432000" marR="0" lvl="0" indent="-3600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000" i="1" noProof="0" dirty="0">
                <a:solidFill>
                  <a:prstClr val="white"/>
                </a:solidFill>
                <a:latin typeface="Calibri"/>
                <a:cs typeface="Arial" panose="020B0604020202020204" pitchFamily="34" charset="0"/>
              </a:rPr>
              <a:t>Mise en œuvre des priorités du programme pour 2021-2017</a:t>
            </a:r>
            <a:endParaRPr kumimoji="0" lang="fr-FR" sz="2000" b="0" i="1" u="none" strike="noStrike" kern="1200" cap="none" spc="0" normalizeH="0" baseline="0" noProof="0" dirty="0">
              <a:ln>
                <a:noFill/>
              </a:ln>
              <a:solidFill>
                <a:prstClr val="white"/>
              </a:solidFill>
              <a:effectLst/>
              <a:uLnTx/>
              <a:uFillTx/>
              <a:latin typeface="Calibri"/>
              <a:cs typeface="Arial" panose="020B0604020202020204" pitchFamily="34" charset="0"/>
            </a:endParaRPr>
          </a:p>
          <a:p>
            <a:pPr marL="889200" lvl="1" indent="-360000">
              <a:buFont typeface="Wingdings" panose="05000000000000000000" pitchFamily="2" charset="2"/>
              <a:buChar char="ü"/>
              <a:defRPr/>
            </a:pPr>
            <a:r>
              <a:rPr kumimoji="0" lang="fr-FR" sz="1400" b="0" i="1" u="none" strike="noStrike" kern="1200" cap="none" spc="0" normalizeH="0" baseline="0" noProof="0" dirty="0">
                <a:ln>
                  <a:noFill/>
                </a:ln>
                <a:solidFill>
                  <a:prstClr val="white"/>
                </a:solidFill>
                <a:effectLst/>
                <a:uLnTx/>
                <a:uFillTx/>
                <a:latin typeface="Calibri"/>
                <a:cs typeface="Arial" panose="020B0604020202020204" pitchFamily="34" charset="0"/>
              </a:rPr>
              <a:t>Inclusion</a:t>
            </a:r>
          </a:p>
          <a:p>
            <a:pPr marL="889200" lvl="1" indent="-360000">
              <a:buFont typeface="Wingdings" panose="05000000000000000000" pitchFamily="2" charset="2"/>
              <a:buChar char="ü"/>
              <a:defRPr/>
            </a:pPr>
            <a:r>
              <a:rPr kumimoji="0" lang="fr-FR" sz="1400" b="0" i="1" u="none" strike="noStrike" kern="1200" cap="none" spc="0" normalizeH="0" baseline="0" noProof="0" dirty="0">
                <a:ln>
                  <a:noFill/>
                </a:ln>
                <a:solidFill>
                  <a:prstClr val="white"/>
                </a:solidFill>
                <a:effectLst/>
                <a:uLnTx/>
                <a:uFillTx/>
                <a:latin typeface="Calibri"/>
                <a:cs typeface="Arial" panose="020B0604020202020204" pitchFamily="34" charset="0"/>
              </a:rPr>
              <a:t>Erasmus+ Digital </a:t>
            </a:r>
          </a:p>
          <a:p>
            <a:pPr marL="889200" lvl="1" indent="-360000">
              <a:buFont typeface="Wingdings" panose="05000000000000000000" pitchFamily="2" charset="2"/>
              <a:buChar char="ü"/>
              <a:defRPr/>
            </a:pPr>
            <a:r>
              <a:rPr kumimoji="0" lang="fr-FR" sz="1400" b="0" i="1" u="none" strike="noStrike" kern="1200" cap="none" spc="0" normalizeH="0" baseline="0" noProof="0" dirty="0">
                <a:ln>
                  <a:noFill/>
                </a:ln>
                <a:solidFill>
                  <a:prstClr val="white"/>
                </a:solidFill>
                <a:effectLst/>
                <a:uLnTx/>
                <a:uFillTx/>
                <a:latin typeface="Calibri"/>
                <a:cs typeface="Arial" panose="020B0604020202020204" pitchFamily="34" charset="0"/>
              </a:rPr>
              <a:t>Pratiques respectueuses de l’environnement</a:t>
            </a:r>
          </a:p>
          <a:p>
            <a:pPr marL="889200" lvl="1" indent="-360000">
              <a:buFont typeface="Wingdings" panose="05000000000000000000" pitchFamily="2" charset="2"/>
              <a:buChar char="ü"/>
              <a:defRPr/>
            </a:pPr>
            <a:r>
              <a:rPr kumimoji="0" lang="fr-FR" sz="1400" b="0" i="1" u="none" strike="noStrike" kern="1200" cap="none" spc="0" normalizeH="0" baseline="0" noProof="0" dirty="0">
                <a:ln>
                  <a:noFill/>
                </a:ln>
                <a:solidFill>
                  <a:prstClr val="white"/>
                </a:solidFill>
                <a:effectLst/>
                <a:uLnTx/>
                <a:uFillTx/>
                <a:latin typeface="Calibri"/>
                <a:cs typeface="Arial" panose="020B0604020202020204" pitchFamily="34" charset="0"/>
              </a:rPr>
              <a:t>Engagement civique et citoyenneté active</a:t>
            </a:r>
          </a:p>
          <a:p>
            <a:pPr marL="357750" indent="-285750">
              <a:buFont typeface="Wingdings" panose="05000000000000000000" pitchFamily="2" charset="2"/>
              <a:buChar char="§"/>
              <a:defRPr/>
            </a:pPr>
            <a:r>
              <a:rPr lang="fr-FR" sz="2000" i="1" dirty="0">
                <a:solidFill>
                  <a:prstClr val="white"/>
                </a:solidFill>
                <a:latin typeface="Calibri"/>
                <a:cs typeface="Arial" panose="020B0604020202020204" pitchFamily="34" charset="0"/>
              </a:rPr>
              <a:t>Etc. (cf. slide 12)</a:t>
            </a:r>
          </a:p>
          <a:p>
            <a:pPr marL="529200" lvl="1">
              <a:defRPr/>
            </a:pPr>
            <a:endParaRPr kumimoji="0" lang="fr-FR" sz="800" b="0" i="1"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2" name="Titre 1">
            <a:extLst>
              <a:ext uri="{FF2B5EF4-FFF2-40B4-BE49-F238E27FC236}">
                <a16:creationId xmlns:a16="http://schemas.microsoft.com/office/drawing/2014/main" id="{C5856FAE-8FA4-4CC8-96E3-96D97DA1F44C}"/>
              </a:ext>
            </a:extLst>
          </p:cNvPr>
          <p:cNvSpPr>
            <a:spLocks noGrp="1"/>
          </p:cNvSpPr>
          <p:nvPr>
            <p:ph type="title"/>
          </p:nvPr>
        </p:nvSpPr>
        <p:spPr>
          <a:xfrm>
            <a:off x="849270" y="219676"/>
            <a:ext cx="10515600" cy="1325563"/>
          </a:xfrm>
        </p:spPr>
        <p:txBody>
          <a:bodyPr/>
          <a:lstStyle/>
          <a:p>
            <a:r>
              <a:rPr lang="fr-FR" dirty="0"/>
              <a:t>Un argumentaire en trois parties faisant écho aux trois critères d’attribution de la Charte</a:t>
            </a:r>
          </a:p>
        </p:txBody>
      </p:sp>
    </p:spTree>
    <p:extLst>
      <p:ext uri="{BB962C8B-B14F-4D97-AF65-F5344CB8AC3E}">
        <p14:creationId xmlns:p14="http://schemas.microsoft.com/office/powerpoint/2010/main" val="3838770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3317923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4F63A05-F3DD-48E0-A289-09260D4CC0B8}"/>
              </a:ext>
            </a:extLst>
          </p:cNvPr>
          <p:cNvSpPr>
            <a:spLocks noGrp="1"/>
          </p:cNvSpPr>
          <p:nvPr>
            <p:ph type="title"/>
          </p:nvPr>
        </p:nvSpPr>
        <p:spPr>
          <a:xfrm>
            <a:off x="838199" y="324549"/>
            <a:ext cx="10515600" cy="1325563"/>
          </a:xfrm>
        </p:spPr>
        <p:txBody>
          <a:bodyPr/>
          <a:lstStyle/>
          <a:p>
            <a:r>
              <a:rPr lang="fr-FR" dirty="0"/>
              <a:t>Elaborer sa stratégie internationale d’établissement</a:t>
            </a:r>
          </a:p>
        </p:txBody>
      </p:sp>
      <p:sp>
        <p:nvSpPr>
          <p:cNvPr id="4" name="Espace réservé du texte 3">
            <a:extLst>
              <a:ext uri="{FF2B5EF4-FFF2-40B4-BE49-F238E27FC236}">
                <a16:creationId xmlns:a16="http://schemas.microsoft.com/office/drawing/2014/main" id="{E90DB313-AC81-4030-8A77-D5EC74D93578}"/>
              </a:ext>
            </a:extLst>
          </p:cNvPr>
          <p:cNvSpPr>
            <a:spLocks noGrp="1"/>
          </p:cNvSpPr>
          <p:nvPr>
            <p:ph idx="1"/>
          </p:nvPr>
        </p:nvSpPr>
        <p:spPr>
          <a:xfrm>
            <a:off x="557212" y="1690688"/>
            <a:ext cx="11077575" cy="4067175"/>
          </a:xfrm>
        </p:spPr>
        <p:txBody>
          <a:bodyPr>
            <a:normAutofit lnSpcReduction="10000"/>
          </a:bodyPr>
          <a:lstStyle/>
          <a:p>
            <a:pPr marL="0" indent="0">
              <a:buNone/>
            </a:pPr>
            <a:r>
              <a:rPr lang="fr-FR" sz="2400" dirty="0"/>
              <a:t>Plusieurs questions à se poser :</a:t>
            </a:r>
          </a:p>
          <a:p>
            <a:pPr marL="457200" indent="-457200">
              <a:buFontTx/>
              <a:buChar char="-"/>
            </a:pPr>
            <a:r>
              <a:rPr lang="fr-FR" sz="2400" dirty="0"/>
              <a:t>Pourquoi voulez-vous rejoindre le programme Erasmus+ ? Quels sont les bénéfices attendus pour votre structure, pour vos personnels, pour vos étudiants ?</a:t>
            </a:r>
          </a:p>
          <a:p>
            <a:pPr marL="457200" indent="-457200">
              <a:buFontTx/>
              <a:buChar char="-"/>
            </a:pPr>
            <a:r>
              <a:rPr lang="fr-FR" sz="2400" dirty="0"/>
              <a:t>Votre établissement a-t-il déjà une politique d’ouverture à l’international ? Si oui, listez toutes les actions déjà existantes. En quoi le programme Erasmus+ peut y contribuer ?</a:t>
            </a:r>
          </a:p>
          <a:p>
            <a:pPr lvl="1"/>
            <a:endParaRPr lang="fr-FR" dirty="0"/>
          </a:p>
          <a:p>
            <a:pPr marL="457200" lvl="1" indent="0">
              <a:buNone/>
            </a:pPr>
            <a:r>
              <a:rPr lang="fr-FR" dirty="0"/>
              <a:t>Si non, </a:t>
            </a:r>
            <a:r>
              <a:rPr lang="fr-FR" dirty="0">
                <a:hlinkClick r:id="rId3"/>
              </a:rPr>
              <a:t>explorer les pistes de prises de contact</a:t>
            </a:r>
            <a:r>
              <a:rPr lang="fr-FR" dirty="0"/>
              <a:t> avec des partenaires internationaux (réseau de vos personnels, jumelages de votre ville, contacter votre DAREIC, contacter les réseaux d’appui pour l’enseignement agricole, contacter les ambassades françaises à l’étranger, etc.)</a:t>
            </a:r>
          </a:p>
        </p:txBody>
      </p:sp>
      <p:pic>
        <p:nvPicPr>
          <p:cNvPr id="5" name="Picture 17">
            <a:extLst>
              <a:ext uri="{FF2B5EF4-FFF2-40B4-BE49-F238E27FC236}">
                <a16:creationId xmlns:a16="http://schemas.microsoft.com/office/drawing/2014/main" id="{CD172321-F03A-4AD9-99BB-2CF1DE7D5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61" y="4562010"/>
            <a:ext cx="536167" cy="536167"/>
          </a:xfrm>
          <a:prstGeom prst="rect">
            <a:avLst/>
          </a:prstGeom>
          <a:noFill/>
        </p:spPr>
      </p:pic>
    </p:spTree>
    <p:extLst>
      <p:ext uri="{BB962C8B-B14F-4D97-AF65-F5344CB8AC3E}">
        <p14:creationId xmlns:p14="http://schemas.microsoft.com/office/powerpoint/2010/main" val="4080277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ABC1739-0C53-4EEF-ADFC-520B34851073}"/>
              </a:ext>
            </a:extLst>
          </p:cNvPr>
          <p:cNvSpPr>
            <a:spLocks noGrp="1"/>
          </p:cNvSpPr>
          <p:nvPr>
            <p:ph type="title"/>
          </p:nvPr>
        </p:nvSpPr>
        <p:spPr/>
        <p:txBody>
          <a:bodyPr/>
          <a:lstStyle/>
          <a:p>
            <a:r>
              <a:rPr lang="fr-FR" dirty="0"/>
              <a:t>Quelles actions Erasmus+ souhaitez-vous mettre en place ?</a:t>
            </a:r>
          </a:p>
        </p:txBody>
      </p:sp>
      <p:sp>
        <p:nvSpPr>
          <p:cNvPr id="10" name="Espace réservé du texte 3">
            <a:extLst>
              <a:ext uri="{FF2B5EF4-FFF2-40B4-BE49-F238E27FC236}">
                <a16:creationId xmlns:a16="http://schemas.microsoft.com/office/drawing/2014/main" id="{E60AE63B-B95E-4219-8568-B80EBB5C0298}"/>
              </a:ext>
            </a:extLst>
          </p:cNvPr>
          <p:cNvSpPr>
            <a:spLocks noGrp="1"/>
          </p:cNvSpPr>
          <p:nvPr>
            <p:ph idx="1"/>
          </p:nvPr>
        </p:nvSpPr>
        <p:spPr>
          <a:xfrm>
            <a:off x="6232636" y="2244223"/>
            <a:ext cx="5288277" cy="3694122"/>
          </a:xfrm>
        </p:spPr>
        <p:txBody>
          <a:bodyPr>
            <a:normAutofit/>
          </a:bodyPr>
          <a:lstStyle/>
          <a:p>
            <a:pPr marL="0" indent="0">
              <a:buNone/>
            </a:pPr>
            <a:r>
              <a:rPr lang="fr-FR" sz="2000" b="1" dirty="0">
                <a:latin typeface="+mj-lt"/>
              </a:rPr>
              <a:t>Si vous ciblez en priorité des </a:t>
            </a:r>
            <a:r>
              <a:rPr lang="fr-FR" sz="2000" b="1" dirty="0">
                <a:solidFill>
                  <a:schemeClr val="accent2"/>
                </a:solidFill>
                <a:latin typeface="+mj-lt"/>
              </a:rPr>
              <a:t>actions de </a:t>
            </a:r>
            <a:r>
              <a:rPr lang="fr-FR" sz="2000" b="1" u="sng" dirty="0">
                <a:solidFill>
                  <a:schemeClr val="accent2"/>
                </a:solidFill>
                <a:latin typeface="+mj-lt"/>
              </a:rPr>
              <a:t>coopération</a:t>
            </a:r>
            <a:r>
              <a:rPr lang="fr-FR" sz="2000" b="1" dirty="0">
                <a:latin typeface="+mj-lt"/>
              </a:rPr>
              <a:t> </a:t>
            </a:r>
            <a:r>
              <a:rPr lang="fr-FR" sz="2000" dirty="0">
                <a:latin typeface="+mj-lt"/>
              </a:rPr>
              <a:t>:</a:t>
            </a:r>
          </a:p>
          <a:p>
            <a:pPr marL="457200" indent="-457200">
              <a:buFontTx/>
              <a:buChar char="-"/>
            </a:pPr>
            <a:r>
              <a:rPr lang="fr-FR" sz="2000" dirty="0">
                <a:latin typeface="+mj-lt"/>
              </a:rPr>
              <a:t>Avez-vous déjà un partenariat avec un ou plusieurs établissements d’enseignement supérieur, une association, une entreprise ou toute autre structure, à l’étranger ?</a:t>
            </a:r>
          </a:p>
          <a:p>
            <a:pPr marL="457200" indent="-457200">
              <a:buFontTx/>
              <a:buChar char="-"/>
            </a:pPr>
            <a:r>
              <a:rPr lang="fr-FR" sz="2000" dirty="0">
                <a:latin typeface="+mj-lt"/>
              </a:rPr>
              <a:t>Quelles activités souhaitez-vous mettre en place (échange de bonnes pratiques, conception de pratiques innovantes, etc.) ?</a:t>
            </a:r>
          </a:p>
          <a:p>
            <a:pPr marL="0" indent="0">
              <a:buNone/>
            </a:pPr>
            <a:r>
              <a:rPr lang="fr-FR" sz="2000" dirty="0">
                <a:latin typeface="+mj-lt"/>
              </a:rPr>
              <a:t>Que votre idée soit précise ou non, explicitez-la dans votre formulaire de candidature.</a:t>
            </a:r>
          </a:p>
        </p:txBody>
      </p:sp>
      <p:sp>
        <p:nvSpPr>
          <p:cNvPr id="11" name="Espace réservé du texte 3">
            <a:extLst>
              <a:ext uri="{FF2B5EF4-FFF2-40B4-BE49-F238E27FC236}">
                <a16:creationId xmlns:a16="http://schemas.microsoft.com/office/drawing/2014/main" id="{D0B3670C-4661-48D3-85ED-FB09D692D23B}"/>
              </a:ext>
            </a:extLst>
          </p:cNvPr>
          <p:cNvSpPr txBox="1">
            <a:spLocks/>
          </p:cNvSpPr>
          <p:nvPr/>
        </p:nvSpPr>
        <p:spPr>
          <a:xfrm>
            <a:off x="622795" y="2277618"/>
            <a:ext cx="5063300" cy="406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b="1" dirty="0">
                <a:latin typeface="+mj-lt"/>
              </a:rPr>
              <a:t>Si vous ciblez en priorité des </a:t>
            </a:r>
            <a:r>
              <a:rPr lang="fr-FR" sz="2000" b="1" dirty="0">
                <a:solidFill>
                  <a:schemeClr val="accent2"/>
                </a:solidFill>
                <a:latin typeface="+mj-lt"/>
              </a:rPr>
              <a:t>actions de </a:t>
            </a:r>
            <a:r>
              <a:rPr lang="fr-FR" sz="2000" b="1" u="sng" dirty="0">
                <a:solidFill>
                  <a:schemeClr val="accent2"/>
                </a:solidFill>
                <a:latin typeface="+mj-lt"/>
              </a:rPr>
              <a:t>mobilité</a:t>
            </a:r>
            <a:r>
              <a:rPr lang="fr-FR" sz="2000" b="1" dirty="0">
                <a:solidFill>
                  <a:schemeClr val="accent2"/>
                </a:solidFill>
                <a:latin typeface="+mj-lt"/>
              </a:rPr>
              <a:t> </a:t>
            </a:r>
            <a:r>
              <a:rPr lang="fr-FR" sz="2000" dirty="0">
                <a:latin typeface="+mj-lt"/>
              </a:rPr>
              <a:t>pour vos étudiants et/ou personnels : </a:t>
            </a:r>
          </a:p>
          <a:p>
            <a:pPr marL="457200" indent="-457200">
              <a:buFontTx/>
              <a:buChar char="-"/>
            </a:pPr>
            <a:r>
              <a:rPr lang="fr-FR" sz="2000" dirty="0">
                <a:latin typeface="+mj-lt"/>
              </a:rPr>
              <a:t>Quelles activités de mobilité envisagez-vous ?</a:t>
            </a:r>
          </a:p>
          <a:p>
            <a:pPr marL="457200" indent="-457200">
              <a:buFontTx/>
              <a:buChar char="-"/>
            </a:pPr>
            <a:r>
              <a:rPr lang="fr-FR" sz="2000" dirty="0">
                <a:latin typeface="+mj-lt"/>
              </a:rPr>
              <a:t>Quelle est la plus-value attendue de cette mobilité pour le participant ?</a:t>
            </a:r>
          </a:p>
          <a:p>
            <a:pPr marL="457200" indent="-457200">
              <a:buFontTx/>
              <a:buChar char="-"/>
            </a:pPr>
            <a:r>
              <a:rPr lang="fr-FR" sz="2000" dirty="0">
                <a:latin typeface="+mj-lt"/>
              </a:rPr>
              <a:t>Sur quelle durée peuvent-ils partir en mobilité ?</a:t>
            </a:r>
          </a:p>
          <a:p>
            <a:pPr marL="457200" indent="-457200">
              <a:buFontTx/>
              <a:buChar char="-"/>
            </a:pPr>
            <a:r>
              <a:rPr lang="fr-FR" sz="2000" dirty="0">
                <a:latin typeface="+mj-lt"/>
              </a:rPr>
              <a:t>A destination de quel(s) pays (Europe / hors Europe) ?</a:t>
            </a:r>
          </a:p>
        </p:txBody>
      </p:sp>
      <p:sp>
        <p:nvSpPr>
          <p:cNvPr id="12" name="Rectangle 11">
            <a:extLst>
              <a:ext uri="{FF2B5EF4-FFF2-40B4-BE49-F238E27FC236}">
                <a16:creationId xmlns:a16="http://schemas.microsoft.com/office/drawing/2014/main" id="{D0B47F35-20AB-4FBA-8A87-61967B5BE306}"/>
              </a:ext>
            </a:extLst>
          </p:cNvPr>
          <p:cNvSpPr/>
          <p:nvPr/>
        </p:nvSpPr>
        <p:spPr>
          <a:xfrm>
            <a:off x="3597468" y="1363252"/>
            <a:ext cx="4723794" cy="523220"/>
          </a:xfrm>
          <a:prstGeom prst="rect">
            <a:avLst/>
          </a:prstGeom>
        </p:spPr>
        <p:txBody>
          <a:bodyPr wrap="none">
            <a:spAutoFit/>
          </a:bodyPr>
          <a:lstStyle/>
          <a:p>
            <a:r>
              <a:rPr lang="fr-FR" sz="2800" dirty="0">
                <a:latin typeface="+mj-lt"/>
              </a:rPr>
              <a:t>Plusieurs questions à se poser :</a:t>
            </a:r>
          </a:p>
        </p:txBody>
      </p:sp>
      <p:cxnSp>
        <p:nvCxnSpPr>
          <p:cNvPr id="13" name="Connecteur droit 12">
            <a:extLst>
              <a:ext uri="{FF2B5EF4-FFF2-40B4-BE49-F238E27FC236}">
                <a16:creationId xmlns:a16="http://schemas.microsoft.com/office/drawing/2014/main" id="{5E02E4EB-681D-4B52-8540-BE16B9DAC5D0}"/>
              </a:ext>
            </a:extLst>
          </p:cNvPr>
          <p:cNvCxnSpPr/>
          <p:nvPr/>
        </p:nvCxnSpPr>
        <p:spPr>
          <a:xfrm>
            <a:off x="5959365" y="2244223"/>
            <a:ext cx="0" cy="37868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834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5904803-2552-437F-B6FA-9FF84598C852}"/>
              </a:ext>
            </a:extLst>
          </p:cNvPr>
          <p:cNvSpPr>
            <a:spLocks noGrp="1"/>
          </p:cNvSpPr>
          <p:nvPr>
            <p:ph type="title"/>
          </p:nvPr>
        </p:nvSpPr>
        <p:spPr>
          <a:xfrm>
            <a:off x="838200" y="260053"/>
            <a:ext cx="10515600" cy="1325563"/>
          </a:xfrm>
        </p:spPr>
        <p:txBody>
          <a:bodyPr/>
          <a:lstStyle/>
          <a:p>
            <a:r>
              <a:rPr lang="fr-FR" dirty="0"/>
              <a:t>Et dans 5 ans ? N’hésitez pas à vous projeter !</a:t>
            </a:r>
          </a:p>
        </p:txBody>
      </p:sp>
      <p:sp>
        <p:nvSpPr>
          <p:cNvPr id="4" name="Espace réservé du texte 3">
            <a:extLst>
              <a:ext uri="{FF2B5EF4-FFF2-40B4-BE49-F238E27FC236}">
                <a16:creationId xmlns:a16="http://schemas.microsoft.com/office/drawing/2014/main" id="{D2CCDF14-0A03-4BDC-85BB-E4102AB50D66}"/>
              </a:ext>
            </a:extLst>
          </p:cNvPr>
          <p:cNvSpPr>
            <a:spLocks noGrp="1"/>
          </p:cNvSpPr>
          <p:nvPr>
            <p:ph idx="1"/>
          </p:nvPr>
        </p:nvSpPr>
        <p:spPr/>
        <p:txBody>
          <a:bodyPr>
            <a:normAutofit/>
          </a:bodyPr>
          <a:lstStyle/>
          <a:p>
            <a:pPr marL="0" indent="0">
              <a:buNone/>
            </a:pPr>
            <a:r>
              <a:rPr lang="fr-FR" sz="3200" dirty="0">
                <a:latin typeface="+mj-lt"/>
              </a:rPr>
              <a:t>Comment imaginez-vous la stratégie internationale de votre établissement dans 5 ans ? A quelles actions Erasmus+ souhaiteriez-vous alors participer ?</a:t>
            </a:r>
          </a:p>
          <a:p>
            <a:pPr marL="0" indent="0">
              <a:buNone/>
            </a:pPr>
            <a:endParaRPr lang="fr-FR" sz="3200" dirty="0">
              <a:latin typeface="+mj-lt"/>
            </a:endParaRPr>
          </a:p>
          <a:p>
            <a:pPr marL="0" indent="0">
              <a:buNone/>
            </a:pPr>
            <a:r>
              <a:rPr lang="fr-FR" sz="3200" dirty="0">
                <a:latin typeface="+mj-lt"/>
              </a:rPr>
              <a:t>Quelles sont vos ambitions sur le court, moyen et long terme ?</a:t>
            </a:r>
          </a:p>
          <a:p>
            <a:endParaRPr lang="fr-FR" sz="3200" dirty="0">
              <a:latin typeface="+mj-lt"/>
            </a:endParaRPr>
          </a:p>
          <a:p>
            <a:pPr marL="0" indent="0">
              <a:buNone/>
            </a:pPr>
            <a:r>
              <a:rPr lang="fr-FR" sz="3200" dirty="0">
                <a:latin typeface="+mj-lt"/>
              </a:rPr>
              <a:t>Soyez ambitieux et réalistes !</a:t>
            </a:r>
          </a:p>
        </p:txBody>
      </p:sp>
      <p:pic>
        <p:nvPicPr>
          <p:cNvPr id="3" name="Graphique 2" descr="Mille">
            <a:extLst>
              <a:ext uri="{FF2B5EF4-FFF2-40B4-BE49-F238E27FC236}">
                <a16:creationId xmlns:a16="http://schemas.microsoft.com/office/drawing/2014/main" id="{C66ABA0C-4A49-4C16-8361-2DE35347F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6330" y="4996543"/>
            <a:ext cx="914400" cy="914400"/>
          </a:xfrm>
          <a:prstGeom prst="rect">
            <a:avLst/>
          </a:prstGeom>
        </p:spPr>
      </p:pic>
    </p:spTree>
    <p:extLst>
      <p:ext uri="{BB962C8B-B14F-4D97-AF65-F5344CB8AC3E}">
        <p14:creationId xmlns:p14="http://schemas.microsoft.com/office/powerpoint/2010/main" val="765540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1E3788F-8999-493E-B1DA-86A129563410}"/>
              </a:ext>
            </a:extLst>
          </p:cNvPr>
          <p:cNvSpPr>
            <a:spLocks noGrp="1"/>
          </p:cNvSpPr>
          <p:nvPr>
            <p:ph type="title"/>
          </p:nvPr>
        </p:nvSpPr>
        <p:spPr>
          <a:xfrm>
            <a:off x="838200" y="0"/>
            <a:ext cx="10515600" cy="1325563"/>
          </a:xfrm>
        </p:spPr>
        <p:txBody>
          <a:bodyPr/>
          <a:lstStyle/>
          <a:p>
            <a:r>
              <a:rPr lang="fr-FR" dirty="0"/>
              <a:t>Des éléments de contexte politique auxquels se référer</a:t>
            </a:r>
          </a:p>
        </p:txBody>
      </p:sp>
      <p:sp>
        <p:nvSpPr>
          <p:cNvPr id="4" name="Espace réservé du texte 3">
            <a:extLst>
              <a:ext uri="{FF2B5EF4-FFF2-40B4-BE49-F238E27FC236}">
                <a16:creationId xmlns:a16="http://schemas.microsoft.com/office/drawing/2014/main" id="{FD74D9B1-64F6-4B77-A6FD-2253D4802E1A}"/>
              </a:ext>
            </a:extLst>
          </p:cNvPr>
          <p:cNvSpPr>
            <a:spLocks noGrp="1"/>
          </p:cNvSpPr>
          <p:nvPr>
            <p:ph idx="1"/>
          </p:nvPr>
        </p:nvSpPr>
        <p:spPr>
          <a:xfrm>
            <a:off x="838200" y="1325563"/>
            <a:ext cx="10515600" cy="4351338"/>
          </a:xfrm>
        </p:spPr>
        <p:txBody>
          <a:bodyPr>
            <a:normAutofit fontScale="92500"/>
          </a:bodyPr>
          <a:lstStyle/>
          <a:p>
            <a:pPr marL="0" indent="0">
              <a:lnSpc>
                <a:spcPct val="120000"/>
              </a:lnSpc>
              <a:buNone/>
            </a:pPr>
            <a:r>
              <a:rPr lang="fr-FR" sz="2000" dirty="0">
                <a:latin typeface="+mj-lt"/>
              </a:rPr>
              <a:t>Démontrer comment votre stratégie d’établissement contribue à la réalisation des objectifs politiques de l’Union européenne</a:t>
            </a:r>
          </a:p>
          <a:p>
            <a:pPr marL="0" indent="0">
              <a:lnSpc>
                <a:spcPct val="120000"/>
              </a:lnSpc>
              <a:buNone/>
            </a:pPr>
            <a:endParaRPr lang="fr-FR" sz="1100" dirty="0">
              <a:latin typeface="+mj-lt"/>
            </a:endParaRPr>
          </a:p>
          <a:p>
            <a:pPr marL="0" indent="0">
              <a:lnSpc>
                <a:spcPct val="120000"/>
              </a:lnSpc>
              <a:buNone/>
            </a:pPr>
            <a:r>
              <a:rPr lang="fr-FR" sz="2000" i="1" dirty="0">
                <a:latin typeface="+mj-lt"/>
              </a:rPr>
              <a:t>Union of </a:t>
            </a:r>
            <a:r>
              <a:rPr lang="fr-FR" sz="2000" i="1" dirty="0" err="1">
                <a:latin typeface="+mj-lt"/>
              </a:rPr>
              <a:t>skills</a:t>
            </a:r>
            <a:r>
              <a:rPr lang="fr-FR" sz="2000" dirty="0">
                <a:latin typeface="+mj-lt"/>
              </a:rPr>
              <a:t>, mars 2025 : </a:t>
            </a:r>
            <a:r>
              <a:rPr lang="fr-FR" sz="2000" dirty="0">
                <a:solidFill>
                  <a:srgbClr val="8FAADC"/>
                </a:solidFill>
                <a:latin typeface="+mj-lt"/>
              </a:rPr>
              <a:t>soutenir le développement des compétences des citoyens européens</a:t>
            </a:r>
            <a:r>
              <a:rPr lang="fr-FR" sz="2000" dirty="0">
                <a:latin typeface="+mj-lt"/>
              </a:rPr>
              <a:t> afin de renforcer la compétitivité de l’Union européenne</a:t>
            </a:r>
          </a:p>
          <a:p>
            <a:pPr marL="0" indent="0">
              <a:lnSpc>
                <a:spcPct val="120000"/>
              </a:lnSpc>
              <a:buNone/>
            </a:pPr>
            <a:endParaRPr lang="fr-FR" sz="1100" dirty="0">
              <a:latin typeface="+mj-lt"/>
            </a:endParaRPr>
          </a:p>
          <a:p>
            <a:pPr marL="0" indent="0">
              <a:lnSpc>
                <a:spcPct val="120000"/>
              </a:lnSpc>
              <a:buNone/>
            </a:pPr>
            <a:r>
              <a:rPr lang="fr-FR" sz="2000" dirty="0">
                <a:latin typeface="+mj-lt"/>
              </a:rPr>
              <a:t>Orientations politiques de la Commission européenne 2019-2024 : </a:t>
            </a:r>
            <a:r>
              <a:rPr lang="fr-FR" sz="2000" dirty="0">
                <a:solidFill>
                  <a:srgbClr val="8FAADC"/>
                </a:solidFill>
                <a:latin typeface="+mj-lt"/>
              </a:rPr>
              <a:t>faire de l’Espace européen de l’éducation une réalité d’ici à 2025</a:t>
            </a:r>
          </a:p>
          <a:p>
            <a:pPr lvl="1">
              <a:lnSpc>
                <a:spcPct val="120000"/>
              </a:lnSpc>
              <a:buFont typeface="Courier New" panose="02070309020205020404" pitchFamily="49" charset="0"/>
              <a:buChar char="o"/>
            </a:pPr>
            <a:r>
              <a:rPr lang="fr-FR" sz="2000" dirty="0">
                <a:latin typeface="+mj-lt"/>
              </a:rPr>
              <a:t> Mettre en place des systèmes d’éducation et de formation résilients et tournés vers l’avenir</a:t>
            </a:r>
          </a:p>
          <a:p>
            <a:pPr lvl="1">
              <a:lnSpc>
                <a:spcPct val="120000"/>
              </a:lnSpc>
              <a:buFont typeface="Courier New" panose="02070309020205020404" pitchFamily="49" charset="0"/>
              <a:buChar char="o"/>
            </a:pPr>
            <a:r>
              <a:rPr lang="fr-FR" sz="2000" dirty="0">
                <a:latin typeface="+mj-lt"/>
              </a:rPr>
              <a:t> 6 dimensions : qualité, inclusion et égalité entre les hommes et les femmes, transition écologique et numérique, enseignants et formateurs, enseignement supérieur, dimension géopolitique</a:t>
            </a:r>
          </a:p>
        </p:txBody>
      </p:sp>
      <p:pic>
        <p:nvPicPr>
          <p:cNvPr id="3" name="Image 2">
            <a:extLst>
              <a:ext uri="{FF2B5EF4-FFF2-40B4-BE49-F238E27FC236}">
                <a16:creationId xmlns:a16="http://schemas.microsoft.com/office/drawing/2014/main" id="{219BBF3F-B976-4818-A0CB-A240BFCEBBCA}"/>
              </a:ext>
            </a:extLst>
          </p:cNvPr>
          <p:cNvPicPr>
            <a:picLocks noChangeAspect="1"/>
          </p:cNvPicPr>
          <p:nvPr/>
        </p:nvPicPr>
        <p:blipFill>
          <a:blip r:embed="rId3"/>
          <a:stretch>
            <a:fillRect/>
          </a:stretch>
        </p:blipFill>
        <p:spPr>
          <a:xfrm>
            <a:off x="4504372" y="5676901"/>
            <a:ext cx="2621280" cy="914400"/>
          </a:xfrm>
          <a:prstGeom prst="rect">
            <a:avLst/>
          </a:prstGeom>
        </p:spPr>
      </p:pic>
    </p:spTree>
    <p:extLst>
      <p:ext uri="{BB962C8B-B14F-4D97-AF65-F5344CB8AC3E}">
        <p14:creationId xmlns:p14="http://schemas.microsoft.com/office/powerpoint/2010/main" val="1866982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BEFD8B4-1D12-48BD-B14B-FD2EFDA89D25}"/>
              </a:ext>
            </a:extLst>
          </p:cNvPr>
          <p:cNvSpPr>
            <a:spLocks noGrp="1"/>
          </p:cNvSpPr>
          <p:nvPr>
            <p:ph type="title"/>
          </p:nvPr>
        </p:nvSpPr>
        <p:spPr>
          <a:xfrm>
            <a:off x="838200" y="46703"/>
            <a:ext cx="10515600" cy="1325563"/>
          </a:xfrm>
        </p:spPr>
        <p:txBody>
          <a:bodyPr/>
          <a:lstStyle/>
          <a:p>
            <a:r>
              <a:rPr lang="fr-FR" dirty="0"/>
              <a:t>Quels effets au sein de votre structure ?</a:t>
            </a:r>
          </a:p>
        </p:txBody>
      </p:sp>
      <p:sp>
        <p:nvSpPr>
          <p:cNvPr id="4" name="Espace réservé du texte 3">
            <a:extLst>
              <a:ext uri="{FF2B5EF4-FFF2-40B4-BE49-F238E27FC236}">
                <a16:creationId xmlns:a16="http://schemas.microsoft.com/office/drawing/2014/main" id="{90103386-696A-421B-9B79-897563B86276}"/>
              </a:ext>
            </a:extLst>
          </p:cNvPr>
          <p:cNvSpPr>
            <a:spLocks noGrp="1"/>
          </p:cNvSpPr>
          <p:nvPr>
            <p:ph idx="1"/>
          </p:nvPr>
        </p:nvSpPr>
        <p:spPr>
          <a:xfrm>
            <a:off x="838200" y="1825625"/>
            <a:ext cx="6289431" cy="4351338"/>
          </a:xfrm>
        </p:spPr>
        <p:txBody>
          <a:bodyPr>
            <a:noAutofit/>
          </a:bodyPr>
          <a:lstStyle/>
          <a:p>
            <a:pPr marL="0" indent="0">
              <a:buNone/>
            </a:pPr>
            <a:r>
              <a:rPr lang="fr-FR" sz="2400" dirty="0">
                <a:latin typeface="+mj-lt"/>
              </a:rPr>
              <a:t>La </a:t>
            </a:r>
            <a:r>
              <a:rPr lang="fr-FR" sz="2400" b="1" u="sng" dirty="0">
                <a:solidFill>
                  <a:schemeClr val="accent2"/>
                </a:solidFill>
                <a:latin typeface="+mj-lt"/>
              </a:rPr>
              <a:t>notion d’impact</a:t>
            </a:r>
            <a:r>
              <a:rPr lang="fr-FR" sz="2400" dirty="0">
                <a:latin typeface="+mj-lt"/>
              </a:rPr>
              <a:t> dans Erasmus+</a:t>
            </a:r>
          </a:p>
          <a:p>
            <a:pPr marL="0" indent="0">
              <a:buNone/>
            </a:pPr>
            <a:endParaRPr lang="fr-FR" sz="1200" dirty="0">
              <a:latin typeface="+mj-lt"/>
            </a:endParaRPr>
          </a:p>
          <a:p>
            <a:pPr marL="0" indent="0">
              <a:buNone/>
            </a:pPr>
            <a:r>
              <a:rPr lang="fr-FR" sz="2400" dirty="0">
                <a:latin typeface="+mj-lt"/>
              </a:rPr>
              <a:t>L’impact peut être défini comme l’</a:t>
            </a:r>
            <a:r>
              <a:rPr lang="fr-FR" sz="2400" b="1" dirty="0">
                <a:latin typeface="+mj-lt"/>
              </a:rPr>
              <a:t>effet qu’ont l’</a:t>
            </a:r>
            <a:r>
              <a:rPr lang="fr-FR" sz="2400" b="1" u="sng" dirty="0">
                <a:latin typeface="+mj-lt"/>
              </a:rPr>
              <a:t>activité réalisée et ses résultats</a:t>
            </a:r>
            <a:r>
              <a:rPr lang="fr-FR" sz="2400" b="1" dirty="0">
                <a:latin typeface="+mj-lt"/>
              </a:rPr>
              <a:t> sur les individus, les organismes, les systèmes et les pratiques.</a:t>
            </a:r>
          </a:p>
          <a:p>
            <a:endParaRPr lang="fr-FR" sz="2400" dirty="0">
              <a:latin typeface="+mj-lt"/>
            </a:endParaRPr>
          </a:p>
          <a:p>
            <a:pPr marL="0" indent="0">
              <a:buNone/>
            </a:pPr>
            <a:r>
              <a:rPr lang="fr-FR" sz="2400" dirty="0">
                <a:latin typeface="+mj-lt"/>
              </a:rPr>
              <a:t>Notion centrale des projets Erasmus+</a:t>
            </a:r>
          </a:p>
          <a:p>
            <a:pPr marL="342900" indent="-342900">
              <a:buFont typeface="Calibri" panose="020F0502020204030204" pitchFamily="34" charset="0"/>
              <a:buChar char="→"/>
            </a:pPr>
            <a:r>
              <a:rPr lang="fr-FR" sz="2400" b="1" dirty="0">
                <a:solidFill>
                  <a:schemeClr val="accent2"/>
                </a:solidFill>
                <a:latin typeface="+mj-lt"/>
              </a:rPr>
              <a:t>Pour la Charte ECHE, l’impact doit être anticipé dans votre Déclaration de Politique Erasmus</a:t>
            </a:r>
          </a:p>
          <a:p>
            <a:pPr marL="0" indent="0">
              <a:buNone/>
            </a:pPr>
            <a:endParaRPr lang="fr-FR" sz="2400" dirty="0">
              <a:latin typeface="+mj-lt"/>
            </a:endParaRPr>
          </a:p>
        </p:txBody>
      </p:sp>
      <p:pic>
        <p:nvPicPr>
          <p:cNvPr id="1026" name="Picture 2" descr="Domino, Circuit, Élément, Concept">
            <a:extLst>
              <a:ext uri="{FF2B5EF4-FFF2-40B4-BE49-F238E27FC236}">
                <a16:creationId xmlns:a16="http://schemas.microsoft.com/office/drawing/2014/main" id="{0D3EC0E5-BE4F-459A-B593-08C882AE7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907" y="2155894"/>
            <a:ext cx="3353035" cy="254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66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0566B-6448-4FCB-948C-2399778281A9}"/>
              </a:ext>
            </a:extLst>
          </p:cNvPr>
          <p:cNvSpPr>
            <a:spLocks noGrp="1"/>
          </p:cNvSpPr>
          <p:nvPr>
            <p:ph type="title"/>
          </p:nvPr>
        </p:nvSpPr>
        <p:spPr>
          <a:xfrm>
            <a:off x="838200" y="118941"/>
            <a:ext cx="10515600" cy="1325563"/>
          </a:xfrm>
        </p:spPr>
        <p:txBody>
          <a:bodyPr/>
          <a:lstStyle/>
          <a:p>
            <a:r>
              <a:rPr lang="fr-FR" dirty="0"/>
              <a:t>Quels effets au sein de votre structure ?</a:t>
            </a:r>
          </a:p>
        </p:txBody>
      </p:sp>
      <p:sp>
        <p:nvSpPr>
          <p:cNvPr id="4" name="Espace réservé du texte 3">
            <a:extLst>
              <a:ext uri="{FF2B5EF4-FFF2-40B4-BE49-F238E27FC236}">
                <a16:creationId xmlns:a16="http://schemas.microsoft.com/office/drawing/2014/main" id="{90103386-696A-421B-9B79-897563B86276}"/>
              </a:ext>
            </a:extLst>
          </p:cNvPr>
          <p:cNvSpPr>
            <a:spLocks noGrp="1"/>
          </p:cNvSpPr>
          <p:nvPr>
            <p:ph idx="1"/>
          </p:nvPr>
        </p:nvSpPr>
        <p:spPr>
          <a:xfrm>
            <a:off x="838200" y="1398370"/>
            <a:ext cx="10515600" cy="3994245"/>
          </a:xfrm>
        </p:spPr>
        <p:txBody>
          <a:bodyPr>
            <a:noAutofit/>
          </a:bodyPr>
          <a:lstStyle/>
          <a:p>
            <a:pPr marL="0" indent="0">
              <a:buNone/>
            </a:pPr>
            <a:r>
              <a:rPr lang="fr-FR" sz="2000" u="sng" dirty="0">
                <a:latin typeface="+mj-lt"/>
              </a:rPr>
              <a:t>Méthodologie</a:t>
            </a:r>
            <a:r>
              <a:rPr lang="fr-FR" sz="2000" dirty="0">
                <a:latin typeface="+mj-lt"/>
              </a:rPr>
              <a:t> pour mesurer l’impact :</a:t>
            </a:r>
          </a:p>
          <a:p>
            <a:pPr marL="0" indent="0">
              <a:buNone/>
            </a:pPr>
            <a:endParaRPr lang="fr-FR" sz="1050" dirty="0">
              <a:latin typeface="+mj-lt"/>
            </a:endParaRPr>
          </a:p>
          <a:p>
            <a:r>
              <a:rPr lang="fr-FR" sz="2000" dirty="0">
                <a:latin typeface="+mj-lt"/>
              </a:rPr>
              <a:t>Se fixer des objectifs</a:t>
            </a:r>
          </a:p>
          <a:p>
            <a:pPr marL="0" indent="0">
              <a:buNone/>
            </a:pPr>
            <a:r>
              <a:rPr lang="fr-FR" sz="2000" dirty="0">
                <a:latin typeface="+mj-lt"/>
              </a:rPr>
              <a:t>Ces objectifs doivent être </a:t>
            </a:r>
            <a:r>
              <a:rPr lang="fr-FR" sz="2000" b="1" dirty="0">
                <a:solidFill>
                  <a:schemeClr val="accent2"/>
                </a:solidFill>
                <a:latin typeface="+mj-lt"/>
              </a:rPr>
              <a:t>clairs, réalistes et mesurables</a:t>
            </a:r>
            <a:r>
              <a:rPr lang="fr-FR" sz="2000" dirty="0">
                <a:latin typeface="+mj-lt"/>
              </a:rPr>
              <a:t>.</a:t>
            </a:r>
          </a:p>
          <a:p>
            <a:r>
              <a:rPr lang="fr-FR" sz="2000" dirty="0">
                <a:latin typeface="+mj-lt"/>
              </a:rPr>
              <a:t>Mettre en place des indicateurs de suivi</a:t>
            </a:r>
          </a:p>
          <a:p>
            <a:pPr marL="0" indent="0">
              <a:buNone/>
            </a:pPr>
            <a:r>
              <a:rPr lang="fr-FR" sz="2000" dirty="0">
                <a:latin typeface="+mj-lt"/>
              </a:rPr>
              <a:t>Ces indicateurs peuvent être </a:t>
            </a:r>
            <a:r>
              <a:rPr lang="fr-FR" sz="2000" b="1" dirty="0">
                <a:solidFill>
                  <a:schemeClr val="accent2"/>
                </a:solidFill>
                <a:latin typeface="+mj-lt"/>
              </a:rPr>
              <a:t>quantitatifs et qualitatifs</a:t>
            </a:r>
            <a:r>
              <a:rPr lang="fr-FR" sz="2000" dirty="0">
                <a:latin typeface="+mj-lt"/>
              </a:rPr>
              <a:t>.</a:t>
            </a:r>
          </a:p>
          <a:p>
            <a:r>
              <a:rPr lang="fr-FR" sz="2000" dirty="0">
                <a:latin typeface="+mj-lt"/>
              </a:rPr>
              <a:t>Mettre en place un calendrier de suivi</a:t>
            </a:r>
          </a:p>
          <a:p>
            <a:pPr marL="0" indent="0">
              <a:buNone/>
            </a:pPr>
            <a:r>
              <a:rPr lang="fr-FR" sz="2000" dirty="0">
                <a:latin typeface="+mj-lt"/>
              </a:rPr>
              <a:t>Prévoyez </a:t>
            </a:r>
            <a:r>
              <a:rPr lang="fr-FR" sz="2000" b="1" dirty="0">
                <a:solidFill>
                  <a:schemeClr val="accent2"/>
                </a:solidFill>
                <a:latin typeface="+mj-lt"/>
              </a:rPr>
              <a:t>plusieurs échéances</a:t>
            </a:r>
            <a:r>
              <a:rPr lang="fr-FR" sz="2000" dirty="0">
                <a:solidFill>
                  <a:schemeClr val="accent2"/>
                </a:solidFill>
                <a:latin typeface="+mj-lt"/>
              </a:rPr>
              <a:t> </a:t>
            </a:r>
            <a:r>
              <a:rPr lang="fr-FR" sz="2000" dirty="0">
                <a:latin typeface="+mj-lt"/>
              </a:rPr>
              <a:t>: dès le stade de la candidature, en cours de projet, en fin de projet.</a:t>
            </a:r>
          </a:p>
          <a:p>
            <a:r>
              <a:rPr lang="fr-FR" sz="2000" dirty="0">
                <a:latin typeface="+mj-lt"/>
              </a:rPr>
              <a:t>Relever ces indicateurs de manière périodique</a:t>
            </a:r>
          </a:p>
          <a:p>
            <a:pPr marL="0" indent="0">
              <a:buNone/>
            </a:pPr>
            <a:r>
              <a:rPr lang="fr-FR" sz="2000" dirty="0">
                <a:latin typeface="+mj-lt"/>
              </a:rPr>
              <a:t>Vous pourrez alors observer votre évolution au fil du temps !</a:t>
            </a:r>
          </a:p>
          <a:p>
            <a:pPr marL="0" indent="0">
              <a:buNone/>
            </a:pPr>
            <a:endParaRPr lang="fr-FR" sz="1200" i="1" dirty="0">
              <a:latin typeface="+mj-lt"/>
            </a:endParaRPr>
          </a:p>
          <a:p>
            <a:pPr marL="0" indent="0">
              <a:buNone/>
            </a:pPr>
            <a:r>
              <a:rPr lang="fr-FR" sz="1800" i="1" dirty="0">
                <a:latin typeface="+mj-lt"/>
              </a:rPr>
              <a:t>Consultez la </a:t>
            </a:r>
            <a:r>
              <a:rPr lang="fr-FR" sz="1800" i="1" dirty="0">
                <a:latin typeface="+mj-lt"/>
                <a:hlinkClick r:id="rId3"/>
              </a:rPr>
              <a:t>Note de l’Observatoire n°7 sur « L’évaluation de l’impact de la mobilité Erasmus+ »</a:t>
            </a:r>
            <a:r>
              <a:rPr lang="fr-FR" sz="1800" i="1" dirty="0">
                <a:latin typeface="+mj-lt"/>
              </a:rPr>
              <a:t>, et le </a:t>
            </a:r>
            <a:r>
              <a:rPr lang="fr-FR" sz="1800" i="1" dirty="0">
                <a:latin typeface="+mj-lt"/>
                <a:hlinkClick r:id="rId4"/>
              </a:rPr>
              <a:t>Guide de « Diffusion et impact dans les projets de partenariat de l’enseignement supérieur Erasmus+ »</a:t>
            </a:r>
            <a:endParaRPr lang="fr-FR" sz="1800" i="1" dirty="0">
              <a:latin typeface="+mj-lt"/>
            </a:endParaRPr>
          </a:p>
        </p:txBody>
      </p:sp>
      <p:pic>
        <p:nvPicPr>
          <p:cNvPr id="5" name="Picture 17">
            <a:extLst>
              <a:ext uri="{FF2B5EF4-FFF2-40B4-BE49-F238E27FC236}">
                <a16:creationId xmlns:a16="http://schemas.microsoft.com/office/drawing/2014/main" id="{9851B7F9-1C31-45C2-977E-34B5D08B4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293" y="5542755"/>
            <a:ext cx="413907" cy="413907"/>
          </a:xfrm>
          <a:prstGeom prst="rect">
            <a:avLst/>
          </a:prstGeom>
          <a:noFill/>
        </p:spPr>
      </p:pic>
    </p:spTree>
    <p:extLst>
      <p:ext uri="{BB962C8B-B14F-4D97-AF65-F5344CB8AC3E}">
        <p14:creationId xmlns:p14="http://schemas.microsoft.com/office/powerpoint/2010/main" val="328715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solidFill>
                  <a:schemeClr val="bg1">
                    <a:lumMod val="75000"/>
                  </a:schemeClr>
                </a:solidFill>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solidFill>
                  <a:schemeClr val="bg1">
                    <a:lumMod val="75000"/>
                  </a:schemeClr>
                </a:solidFill>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solidFill>
                  <a:schemeClr val="bg1">
                    <a:lumMod val="75000"/>
                  </a:schemeClr>
                </a:solidFill>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solidFill>
                  <a:schemeClr val="bg1">
                    <a:lumMod val="75000"/>
                  </a:schemeClr>
                </a:solidFill>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solidFill>
                  <a:schemeClr val="bg1">
                    <a:lumMod val="75000"/>
                  </a:schemeClr>
                </a:solidFill>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sz="1800" dirty="0">
                <a:solidFill>
                  <a:schemeClr val="bg1">
                    <a:lumMod val="75000"/>
                  </a:schemeClr>
                </a:solidFill>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fr-FR" sz="1600" dirty="0">
                <a:solidFill>
                  <a:schemeClr val="bg1">
                    <a:lumMod val="75000"/>
                  </a:schemeClr>
                </a:solidFill>
              </a:rPr>
              <a:t>Pertinence de la Déclaration de Politique Erasmus</a:t>
            </a:r>
          </a:p>
          <a:p>
            <a:pPr marL="285750" indent="-285750">
              <a:lnSpc>
                <a:spcPct val="150000"/>
              </a:lnSpc>
              <a:buFont typeface="Wingdings" panose="05000000000000000000" pitchFamily="2" charset="2"/>
              <a:buChar char="§"/>
            </a:pPr>
            <a:r>
              <a:rPr lang="fr-FR" sz="1600" dirty="0">
                <a:solidFill>
                  <a:schemeClr val="bg1">
                    <a:lumMod val="75000"/>
                  </a:schemeClr>
                </a:solidFill>
              </a:rPr>
              <a:t>Qualité de l’organisation et de la gestion</a:t>
            </a:r>
          </a:p>
          <a:p>
            <a:pPr marL="285750" indent="-285750">
              <a:lnSpc>
                <a:spcPct val="150000"/>
              </a:lnSpc>
              <a:buFont typeface="Wingdings" panose="05000000000000000000" pitchFamily="2" charset="2"/>
              <a:buChar char="§"/>
            </a:pPr>
            <a:r>
              <a:rPr lang="fr-FR" sz="1600" dirty="0">
                <a:solidFill>
                  <a:schemeClr val="bg1">
                    <a:lumMod val="75000"/>
                  </a:schemeClr>
                </a:solidFill>
              </a:rPr>
              <a:t>Principes de la Charte et mise en œuvre </a:t>
            </a:r>
          </a:p>
        </p:txBody>
      </p:sp>
    </p:spTree>
    <p:extLst>
      <p:ext uri="{BB962C8B-B14F-4D97-AF65-F5344CB8AC3E}">
        <p14:creationId xmlns:p14="http://schemas.microsoft.com/office/powerpoint/2010/main" val="320615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2752730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569368" y="1130666"/>
            <a:ext cx="9053262" cy="4911694"/>
          </a:xfrm>
          <a:prstGeom prst="rect">
            <a:avLst/>
          </a:prstGeom>
        </p:spPr>
      </p:pic>
      <p:sp>
        <p:nvSpPr>
          <p:cNvPr id="2" name="Titre 1">
            <a:extLst>
              <a:ext uri="{FF2B5EF4-FFF2-40B4-BE49-F238E27FC236}">
                <a16:creationId xmlns:a16="http://schemas.microsoft.com/office/drawing/2014/main" id="{9951B6E3-452C-42D0-A60E-A3415A19DCB4}"/>
              </a:ext>
            </a:extLst>
          </p:cNvPr>
          <p:cNvSpPr>
            <a:spLocks noGrp="1"/>
          </p:cNvSpPr>
          <p:nvPr>
            <p:ph type="title"/>
          </p:nvPr>
        </p:nvSpPr>
        <p:spPr>
          <a:xfrm>
            <a:off x="838200" y="152858"/>
            <a:ext cx="10515600" cy="1325563"/>
          </a:xfrm>
        </p:spPr>
        <p:txBody>
          <a:bodyPr/>
          <a:lstStyle/>
          <a:p>
            <a:r>
              <a:rPr lang="fr-FR" dirty="0"/>
              <a:t>Travailler en mode projet</a:t>
            </a:r>
          </a:p>
        </p:txBody>
      </p:sp>
    </p:spTree>
    <p:extLst>
      <p:ext uri="{BB962C8B-B14F-4D97-AF65-F5344CB8AC3E}">
        <p14:creationId xmlns:p14="http://schemas.microsoft.com/office/powerpoint/2010/main" val="353204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D1C6D5-81B1-4EC5-8996-348EA14AE4EC}"/>
              </a:ext>
            </a:extLst>
          </p:cNvPr>
          <p:cNvSpPr>
            <a:spLocks noGrp="1"/>
          </p:cNvSpPr>
          <p:nvPr>
            <p:ph type="title"/>
          </p:nvPr>
        </p:nvSpPr>
        <p:spPr/>
        <p:txBody>
          <a:bodyPr/>
          <a:lstStyle/>
          <a:p>
            <a:r>
              <a:rPr lang="fr-FR" dirty="0"/>
              <a:t>Commencer par mobiliser une équipe</a:t>
            </a:r>
          </a:p>
        </p:txBody>
      </p:sp>
      <p:sp>
        <p:nvSpPr>
          <p:cNvPr id="4" name="Espace réservé du texte 3">
            <a:extLst>
              <a:ext uri="{FF2B5EF4-FFF2-40B4-BE49-F238E27FC236}">
                <a16:creationId xmlns:a16="http://schemas.microsoft.com/office/drawing/2014/main" id="{CCD4F4AD-2C5E-4C86-BF96-35BA0DA4DEA6}"/>
              </a:ext>
            </a:extLst>
          </p:cNvPr>
          <p:cNvSpPr>
            <a:spLocks noGrp="1"/>
          </p:cNvSpPr>
          <p:nvPr>
            <p:ph idx="1"/>
          </p:nvPr>
        </p:nvSpPr>
        <p:spPr>
          <a:xfrm>
            <a:off x="557212" y="1954530"/>
            <a:ext cx="11077575" cy="4067175"/>
          </a:xfrm>
        </p:spPr>
        <p:txBody>
          <a:bodyPr/>
          <a:lstStyle/>
          <a:p>
            <a:pPr marL="457200" indent="-457200">
              <a:buFontTx/>
              <a:buChar char="-"/>
              <a:defRPr/>
            </a:pPr>
            <a:r>
              <a:rPr lang="fr-FR" sz="2800" dirty="0">
                <a:solidFill>
                  <a:prstClr val="black"/>
                </a:solidFill>
              </a:rPr>
              <a:t>Adopter une approche globale d’établissement</a:t>
            </a:r>
          </a:p>
          <a:p>
            <a:pPr marL="457200" indent="-457200">
              <a:buFontTx/>
              <a:buChar char="-"/>
              <a:defRPr/>
            </a:pPr>
            <a:r>
              <a:rPr lang="fr-FR" sz="2800" dirty="0">
                <a:solidFill>
                  <a:prstClr val="black"/>
                </a:solidFill>
              </a:rPr>
              <a:t>Impliquer plusieurs services de l’établissement :</a:t>
            </a:r>
          </a:p>
          <a:p>
            <a:pPr marL="1143000" lvl="1" indent="-457200">
              <a:buFont typeface="Courier New" panose="02070309020205020404" pitchFamily="49" charset="0"/>
              <a:buChar char="o"/>
              <a:defRPr/>
            </a:pPr>
            <a:r>
              <a:rPr lang="fr-FR" dirty="0">
                <a:solidFill>
                  <a:prstClr val="black"/>
                </a:solidFill>
              </a:rPr>
              <a:t>Direction et/ou gouvernance</a:t>
            </a:r>
          </a:p>
          <a:p>
            <a:pPr marL="1143000" lvl="1" indent="-457200">
              <a:buFont typeface="Courier New" panose="02070309020205020404" pitchFamily="49" charset="0"/>
              <a:buChar char="o"/>
              <a:defRPr/>
            </a:pPr>
            <a:r>
              <a:rPr lang="fr-FR" dirty="0">
                <a:solidFill>
                  <a:prstClr val="black"/>
                </a:solidFill>
              </a:rPr>
              <a:t>Relations internationales</a:t>
            </a:r>
          </a:p>
          <a:p>
            <a:pPr marL="1143000" lvl="1" indent="-457200">
              <a:buFont typeface="Courier New" panose="02070309020205020404" pitchFamily="49" charset="0"/>
              <a:buChar char="o"/>
              <a:defRPr/>
            </a:pPr>
            <a:r>
              <a:rPr lang="fr-FR" dirty="0">
                <a:solidFill>
                  <a:prstClr val="black"/>
                </a:solidFill>
              </a:rPr>
              <a:t>Service de scolarité</a:t>
            </a:r>
          </a:p>
          <a:p>
            <a:pPr marL="1143000" lvl="1" indent="-457200">
              <a:buFont typeface="Courier New" panose="02070309020205020404" pitchFamily="49" charset="0"/>
              <a:buChar char="o"/>
              <a:defRPr/>
            </a:pPr>
            <a:r>
              <a:rPr lang="fr-FR" dirty="0">
                <a:solidFill>
                  <a:prstClr val="black"/>
                </a:solidFill>
              </a:rPr>
              <a:t>Service de gestion financière et comptable</a:t>
            </a:r>
          </a:p>
          <a:p>
            <a:pPr marL="1143000" lvl="1" indent="-457200">
              <a:buFont typeface="Courier New" panose="02070309020205020404" pitchFamily="49" charset="0"/>
              <a:buChar char="o"/>
              <a:defRPr/>
            </a:pPr>
            <a:r>
              <a:rPr lang="fr-FR" dirty="0">
                <a:solidFill>
                  <a:prstClr val="black"/>
                </a:solidFill>
              </a:rPr>
              <a:t>Enseignants représentant des différentes filières/des différents centres de votre établissement, le cas échéant</a:t>
            </a:r>
          </a:p>
        </p:txBody>
      </p:sp>
      <p:pic>
        <p:nvPicPr>
          <p:cNvPr id="6" name="Image 5">
            <a:extLst>
              <a:ext uri="{FF2B5EF4-FFF2-40B4-BE49-F238E27FC236}">
                <a16:creationId xmlns:a16="http://schemas.microsoft.com/office/drawing/2014/main" id="{502D0186-5602-4F45-8628-35C69593D115}"/>
              </a:ext>
            </a:extLst>
          </p:cNvPr>
          <p:cNvPicPr>
            <a:picLocks noChangeAspect="1"/>
          </p:cNvPicPr>
          <p:nvPr/>
        </p:nvPicPr>
        <p:blipFill>
          <a:blip r:embed="rId3"/>
          <a:stretch>
            <a:fillRect/>
          </a:stretch>
        </p:blipFill>
        <p:spPr>
          <a:xfrm>
            <a:off x="8444704" y="1811743"/>
            <a:ext cx="2909096" cy="2620459"/>
          </a:xfrm>
          <a:prstGeom prst="rect">
            <a:avLst/>
          </a:prstGeom>
        </p:spPr>
      </p:pic>
    </p:spTree>
    <p:extLst>
      <p:ext uri="{BB962C8B-B14F-4D97-AF65-F5344CB8AC3E}">
        <p14:creationId xmlns:p14="http://schemas.microsoft.com/office/powerpoint/2010/main" val="2118182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289059F-EFCE-4D2E-B101-041BBDEAF9B8}"/>
              </a:ext>
            </a:extLst>
          </p:cNvPr>
          <p:cNvSpPr>
            <a:spLocks noGrp="1"/>
          </p:cNvSpPr>
          <p:nvPr>
            <p:ph type="title"/>
          </p:nvPr>
        </p:nvSpPr>
        <p:spPr/>
        <p:txBody>
          <a:bodyPr/>
          <a:lstStyle/>
          <a:p>
            <a:r>
              <a:rPr lang="fr-FR" dirty="0"/>
              <a:t>Organiser sa gestion de projet</a:t>
            </a:r>
          </a:p>
        </p:txBody>
      </p:sp>
      <p:sp>
        <p:nvSpPr>
          <p:cNvPr id="4" name="Espace réservé du texte 3">
            <a:extLst>
              <a:ext uri="{FF2B5EF4-FFF2-40B4-BE49-F238E27FC236}">
                <a16:creationId xmlns:a16="http://schemas.microsoft.com/office/drawing/2014/main" id="{CCD4F4AD-2C5E-4C86-BF96-35BA0DA4DEA6}"/>
              </a:ext>
            </a:extLst>
          </p:cNvPr>
          <p:cNvSpPr>
            <a:spLocks noGrp="1"/>
          </p:cNvSpPr>
          <p:nvPr>
            <p:ph idx="1"/>
          </p:nvPr>
        </p:nvSpPr>
        <p:spPr>
          <a:xfrm>
            <a:off x="557212" y="1844802"/>
            <a:ext cx="11077575" cy="4067175"/>
          </a:xfrm>
        </p:spPr>
        <p:txBody>
          <a:bodyPr>
            <a:normAutofit/>
          </a:bodyPr>
          <a:lstStyle/>
          <a:p>
            <a:pPr marL="0" indent="0">
              <a:buNone/>
              <a:defRPr/>
            </a:pPr>
            <a:r>
              <a:rPr lang="fr-FR" sz="2400" dirty="0">
                <a:solidFill>
                  <a:prstClr val="black"/>
                </a:solidFill>
              </a:rPr>
              <a:t>Se répartir les rôles :</a:t>
            </a:r>
          </a:p>
          <a:p>
            <a:pPr marL="457200" indent="-457200">
              <a:buFontTx/>
              <a:buChar char="-"/>
              <a:defRPr/>
            </a:pPr>
            <a:r>
              <a:rPr lang="fr-FR" sz="2400" dirty="0">
                <a:solidFill>
                  <a:prstClr val="black"/>
                </a:solidFill>
              </a:rPr>
              <a:t>Tout ne doit pas reposer sur une seule et même personne</a:t>
            </a:r>
          </a:p>
          <a:p>
            <a:pPr marL="457200" indent="-457200">
              <a:buFontTx/>
              <a:buChar char="-"/>
              <a:defRPr/>
            </a:pPr>
            <a:r>
              <a:rPr lang="fr-FR" sz="2400" dirty="0">
                <a:solidFill>
                  <a:prstClr val="black"/>
                </a:solidFill>
              </a:rPr>
              <a:t>Tenir compte des spécialités de chaque service, de chaque filière, de chaque centre</a:t>
            </a:r>
          </a:p>
          <a:p>
            <a:pPr marL="457200" indent="-457200">
              <a:buFontTx/>
              <a:buChar char="-"/>
              <a:defRPr/>
            </a:pPr>
            <a:r>
              <a:rPr lang="fr-FR" sz="2400" dirty="0">
                <a:solidFill>
                  <a:prstClr val="black"/>
                </a:solidFill>
              </a:rPr>
              <a:t>Tenir compte de la chronologie d’un projet Erasmus : candidature, suivi, compte-rendu, évaluation</a:t>
            </a:r>
          </a:p>
          <a:p>
            <a:pPr marL="457200" indent="-457200">
              <a:buFontTx/>
              <a:buChar char="-"/>
              <a:defRPr/>
            </a:pPr>
            <a:r>
              <a:rPr lang="fr-FR" sz="2400" dirty="0">
                <a:solidFill>
                  <a:prstClr val="black"/>
                </a:solidFill>
              </a:rPr>
              <a:t>Ne pas oublier les tâches liées à : la reconnaissance des mobilités, la diffusion des résultats, la communication auprès du grand public</a:t>
            </a:r>
          </a:p>
          <a:p>
            <a:pPr marL="457200" indent="-457200">
              <a:buFontTx/>
              <a:buChar char="-"/>
              <a:defRPr/>
            </a:pPr>
            <a:r>
              <a:rPr lang="fr-FR" sz="2400" dirty="0">
                <a:solidFill>
                  <a:prstClr val="black"/>
                </a:solidFill>
              </a:rPr>
              <a:t>Mettre en place un suivi qualitatif de vos projets : fixer des objectifs clairs et précis à moyen terme et des indicateurs de suivi</a:t>
            </a:r>
          </a:p>
        </p:txBody>
      </p:sp>
    </p:spTree>
    <p:extLst>
      <p:ext uri="{BB962C8B-B14F-4D97-AF65-F5344CB8AC3E}">
        <p14:creationId xmlns:p14="http://schemas.microsoft.com/office/powerpoint/2010/main" val="1401039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2322687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627A172-B80C-4F2B-84BB-9B6AC1F2E506}"/>
              </a:ext>
            </a:extLst>
          </p:cNvPr>
          <p:cNvSpPr>
            <a:spLocks noGrp="1"/>
          </p:cNvSpPr>
          <p:nvPr>
            <p:ph type="title"/>
          </p:nvPr>
        </p:nvSpPr>
        <p:spPr/>
        <p:txBody>
          <a:bodyPr/>
          <a:lstStyle/>
          <a:p>
            <a:r>
              <a:rPr lang="fr-FR" dirty="0"/>
              <a:t>Reconnaissance des 	acquis d’apprentissage (1/5) : objectifs</a:t>
            </a:r>
          </a:p>
        </p:txBody>
      </p:sp>
      <p:sp>
        <p:nvSpPr>
          <p:cNvPr id="4" name="Espace réservé du texte 3">
            <a:extLst>
              <a:ext uri="{FF2B5EF4-FFF2-40B4-BE49-F238E27FC236}">
                <a16:creationId xmlns:a16="http://schemas.microsoft.com/office/drawing/2014/main" id="{CD31CA0B-C102-4660-BA99-F02DDF7B32C8}"/>
              </a:ext>
            </a:extLst>
          </p:cNvPr>
          <p:cNvSpPr>
            <a:spLocks noGrp="1"/>
          </p:cNvSpPr>
          <p:nvPr>
            <p:ph idx="1"/>
          </p:nvPr>
        </p:nvSpPr>
        <p:spPr>
          <a:xfrm>
            <a:off x="838200" y="1907110"/>
            <a:ext cx="10072468" cy="4107561"/>
          </a:xfrm>
        </p:spPr>
        <p:txBody>
          <a:bodyPr>
            <a:normAutofit/>
          </a:bodyPr>
          <a:lstStyle/>
          <a:p>
            <a:pPr lvl="0">
              <a:lnSpc>
                <a:spcPct val="150000"/>
              </a:lnSpc>
              <a:spcBef>
                <a:spcPts val="0"/>
              </a:spcBef>
              <a:buClr>
                <a:srgbClr val="FFC000"/>
              </a:buClr>
              <a:buFont typeface="Courier New" panose="02070309020205020404" pitchFamily="49" charset="0"/>
              <a:buChar char="o"/>
              <a:defRPr/>
            </a:pPr>
            <a:r>
              <a:rPr lang="fr-FR" sz="2800" dirty="0">
                <a:solidFill>
                  <a:prstClr val="black"/>
                </a:solidFill>
                <a:latin typeface="+mj-lt"/>
              </a:rPr>
              <a:t> Apporter une meilleure lisibilité et compréhension des diplômes et certifications entre systèmes d’enseignement supérieur étrangers</a:t>
            </a:r>
          </a:p>
          <a:p>
            <a:pPr marL="0" lvl="0" indent="0">
              <a:lnSpc>
                <a:spcPct val="150000"/>
              </a:lnSpc>
              <a:spcBef>
                <a:spcPts val="0"/>
              </a:spcBef>
              <a:buClr>
                <a:srgbClr val="FFC000"/>
              </a:buClr>
              <a:buNone/>
              <a:defRPr/>
            </a:pPr>
            <a:endParaRPr lang="fr-FR" sz="1600" dirty="0">
              <a:solidFill>
                <a:prstClr val="black"/>
              </a:solidFill>
              <a:latin typeface="+mj-lt"/>
            </a:endParaRPr>
          </a:p>
          <a:p>
            <a:pPr>
              <a:lnSpc>
                <a:spcPct val="150000"/>
              </a:lnSpc>
              <a:spcBef>
                <a:spcPts val="0"/>
              </a:spcBef>
              <a:buClr>
                <a:srgbClr val="FFC000"/>
              </a:buClr>
              <a:buFont typeface="Courier New" panose="02070309020205020404" pitchFamily="49" charset="0"/>
              <a:buChar char="o"/>
              <a:defRPr/>
            </a:pPr>
            <a:r>
              <a:rPr lang="fr-FR" sz="2800" dirty="0">
                <a:solidFill>
                  <a:prstClr val="black"/>
                </a:solidFill>
                <a:latin typeface="+mj-lt"/>
              </a:rPr>
              <a:t> Pour l’établissement, il s’agit de </a:t>
            </a:r>
            <a:r>
              <a:rPr lang="fr-FR" sz="2800" b="1" dirty="0">
                <a:solidFill>
                  <a:prstClr val="black"/>
                </a:solidFill>
                <a:latin typeface="+mj-lt"/>
              </a:rPr>
              <a:t>valider formellement toutes les connaissances et compétences acquises par le participant au retour de sa mobilité</a:t>
            </a:r>
          </a:p>
        </p:txBody>
      </p:sp>
    </p:spTree>
    <p:extLst>
      <p:ext uri="{BB962C8B-B14F-4D97-AF65-F5344CB8AC3E}">
        <p14:creationId xmlns:p14="http://schemas.microsoft.com/office/powerpoint/2010/main" val="4130822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4">
            <a:extLst>
              <a:ext uri="{FF2B5EF4-FFF2-40B4-BE49-F238E27FC236}">
                <a16:creationId xmlns:a16="http://schemas.microsoft.com/office/drawing/2014/main" id="{B1979EB4-8BA0-4CDF-8A6F-64831ECB15EE}"/>
              </a:ext>
            </a:extLst>
          </p:cNvPr>
          <p:cNvSpPr>
            <a:spLocks noGrp="1"/>
          </p:cNvSpPr>
          <p:nvPr>
            <p:ph type="title"/>
          </p:nvPr>
        </p:nvSpPr>
        <p:spPr>
          <a:xfrm>
            <a:off x="838199" y="208371"/>
            <a:ext cx="10515600" cy="1325563"/>
          </a:xfrm>
        </p:spPr>
        <p:txBody>
          <a:bodyPr/>
          <a:lstStyle/>
          <a:p>
            <a:r>
              <a:rPr lang="fr-FR" dirty="0"/>
              <a:t>Reconnaissance des 	acquis d’apprentissage (2/5) : procédures à mettre en place</a:t>
            </a:r>
          </a:p>
        </p:txBody>
      </p:sp>
      <p:sp>
        <p:nvSpPr>
          <p:cNvPr id="4" name="Espace réservé du texte 3">
            <a:extLst>
              <a:ext uri="{FF2B5EF4-FFF2-40B4-BE49-F238E27FC236}">
                <a16:creationId xmlns:a16="http://schemas.microsoft.com/office/drawing/2014/main" id="{E2246C25-B95D-4300-AE3D-D0E1786FBE22}"/>
              </a:ext>
            </a:extLst>
          </p:cNvPr>
          <p:cNvSpPr>
            <a:spLocks noGrp="1"/>
          </p:cNvSpPr>
          <p:nvPr>
            <p:ph idx="1"/>
          </p:nvPr>
        </p:nvSpPr>
        <p:spPr>
          <a:xfrm>
            <a:off x="838199" y="1653043"/>
            <a:ext cx="10415955" cy="4748392"/>
          </a:xfrm>
        </p:spPr>
        <p:txBody>
          <a:bodyPr>
            <a:normAutofit/>
          </a:bodyPr>
          <a:lstStyle/>
          <a:p>
            <a:pPr marL="0" indent="0">
              <a:lnSpc>
                <a:spcPct val="100000"/>
              </a:lnSpc>
              <a:buNone/>
            </a:pPr>
            <a:r>
              <a:rPr lang="fr-FR" sz="2200" i="1" u="sng" dirty="0">
                <a:latin typeface="+mj-lt"/>
              </a:rPr>
              <a:t>Comment ?</a:t>
            </a:r>
          </a:p>
          <a:p>
            <a:pPr marL="0" indent="0">
              <a:lnSpc>
                <a:spcPct val="100000"/>
              </a:lnSpc>
              <a:buNone/>
            </a:pPr>
            <a:endParaRPr lang="fr-FR" sz="1000" dirty="0">
              <a:latin typeface="+mj-lt"/>
            </a:endParaRPr>
          </a:p>
          <a:p>
            <a:pPr>
              <a:lnSpc>
                <a:spcPct val="100000"/>
              </a:lnSpc>
              <a:buClr>
                <a:srgbClr val="FDC800"/>
              </a:buClr>
              <a:buFont typeface="Courier New" panose="02070309020205020404" pitchFamily="49" charset="0"/>
              <a:buChar char="o"/>
            </a:pPr>
            <a:r>
              <a:rPr lang="fr-FR" sz="2200" dirty="0">
                <a:latin typeface="+mj-lt"/>
              </a:rPr>
              <a:t>Informer de manière complète et transparente son partenaire sur son propre système de notation</a:t>
            </a:r>
          </a:p>
          <a:p>
            <a:pPr>
              <a:lnSpc>
                <a:spcPct val="100000"/>
              </a:lnSpc>
              <a:buClr>
                <a:srgbClr val="FDC800"/>
              </a:buClr>
              <a:buFont typeface="Courier New" panose="02070309020205020404" pitchFamily="49" charset="0"/>
              <a:buChar char="o"/>
            </a:pPr>
            <a:r>
              <a:rPr lang="fr-FR" sz="2200" dirty="0">
                <a:latin typeface="+mj-lt"/>
              </a:rPr>
              <a:t>Informer de manière complète et transparente les étudiants entrants sur les cours proposés et le système de notation</a:t>
            </a:r>
          </a:p>
          <a:p>
            <a:pPr>
              <a:lnSpc>
                <a:spcPct val="100000"/>
              </a:lnSpc>
              <a:buClr>
                <a:srgbClr val="FDC800"/>
              </a:buClr>
              <a:buFont typeface="Courier New" panose="02070309020205020404" pitchFamily="49" charset="0"/>
              <a:buChar char="o"/>
            </a:pPr>
            <a:r>
              <a:rPr lang="fr-FR" sz="2200" dirty="0">
                <a:latin typeface="+mj-lt"/>
              </a:rPr>
              <a:t>Utilisation conforme des documents liés à la mobilité</a:t>
            </a:r>
          </a:p>
          <a:p>
            <a:pPr>
              <a:lnSpc>
                <a:spcPct val="100000"/>
              </a:lnSpc>
              <a:buClr>
                <a:srgbClr val="FDC800"/>
              </a:buClr>
              <a:buFont typeface="Courier New" panose="02070309020205020404" pitchFamily="49" charset="0"/>
              <a:buChar char="o"/>
            </a:pPr>
            <a:r>
              <a:rPr lang="fr-FR" sz="2200" dirty="0">
                <a:latin typeface="+mj-lt"/>
              </a:rPr>
              <a:t>Transparence sur les résultats d’apprentissage et la charge de travail associée, ainsi que sur les notes dans les relevés de notes</a:t>
            </a:r>
          </a:p>
          <a:p>
            <a:pPr>
              <a:lnSpc>
                <a:spcPct val="100000"/>
              </a:lnSpc>
              <a:buClr>
                <a:srgbClr val="FDC800"/>
              </a:buClr>
              <a:buFont typeface="Courier New" panose="02070309020205020404" pitchFamily="49" charset="0"/>
              <a:buChar char="o"/>
            </a:pPr>
            <a:r>
              <a:rPr lang="fr-FR" sz="2200" dirty="0">
                <a:latin typeface="+mj-lt"/>
              </a:rPr>
              <a:t>Procédure lisible et simple pour déposer un recours dans le cas où la reconnaissance des acquis d’apprentissage n’est pas octroyée</a:t>
            </a:r>
          </a:p>
        </p:txBody>
      </p:sp>
    </p:spTree>
    <p:extLst>
      <p:ext uri="{BB962C8B-B14F-4D97-AF65-F5344CB8AC3E}">
        <p14:creationId xmlns:p14="http://schemas.microsoft.com/office/powerpoint/2010/main" val="3426107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a:srcRect b="11703"/>
          <a:stretch/>
        </p:blipFill>
        <p:spPr>
          <a:xfrm>
            <a:off x="970154" y="1814043"/>
            <a:ext cx="10251689" cy="3977158"/>
          </a:xfrm>
          <a:prstGeom prst="rect">
            <a:avLst/>
          </a:prstGeom>
        </p:spPr>
      </p:pic>
      <p:sp>
        <p:nvSpPr>
          <p:cNvPr id="2" name="Rectangle 1">
            <a:extLst>
              <a:ext uri="{FF2B5EF4-FFF2-40B4-BE49-F238E27FC236}">
                <a16:creationId xmlns:a16="http://schemas.microsoft.com/office/drawing/2014/main" id="{40A33BDE-3F07-4B70-9F40-50C982F4B124}"/>
              </a:ext>
            </a:extLst>
          </p:cNvPr>
          <p:cNvSpPr/>
          <p:nvPr/>
        </p:nvSpPr>
        <p:spPr>
          <a:xfrm>
            <a:off x="1804987" y="6112388"/>
            <a:ext cx="8582025" cy="369332"/>
          </a:xfrm>
          <a:prstGeom prst="rect">
            <a:avLst/>
          </a:prstGeom>
        </p:spPr>
        <p:txBody>
          <a:bodyPr wrap="square">
            <a:spAutoFit/>
          </a:bodyPr>
          <a:lstStyle/>
          <a:p>
            <a:pPr lvl="0" algn="ctr">
              <a:defRPr/>
            </a:pPr>
            <a:r>
              <a:rPr lang="fr-FR" dirty="0">
                <a:solidFill>
                  <a:prstClr val="black"/>
                </a:solidFill>
                <a:hlinkClick r:id="rId4"/>
              </a:rPr>
              <a:t>https://agence.erasmusplus.fr/programme-erasmus/outils/europass/</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re 4">
            <a:extLst>
              <a:ext uri="{FF2B5EF4-FFF2-40B4-BE49-F238E27FC236}">
                <a16:creationId xmlns:a16="http://schemas.microsoft.com/office/drawing/2014/main" id="{2DE9992A-CFAC-4B11-BB0A-88E93D5BC2EF}"/>
              </a:ext>
            </a:extLst>
          </p:cNvPr>
          <p:cNvSpPr>
            <a:spLocks noGrp="1"/>
          </p:cNvSpPr>
          <p:nvPr>
            <p:ph type="title"/>
          </p:nvPr>
        </p:nvSpPr>
        <p:spPr>
          <a:xfrm>
            <a:off x="706243" y="369520"/>
            <a:ext cx="10515600" cy="1325563"/>
          </a:xfrm>
        </p:spPr>
        <p:txBody>
          <a:bodyPr/>
          <a:lstStyle/>
          <a:p>
            <a:r>
              <a:rPr lang="fr-FR" dirty="0"/>
              <a:t>Reconnaissance des 	acquis d’apprentissage (3/5) : outils mis à disposition par la Commission européenne</a:t>
            </a:r>
          </a:p>
        </p:txBody>
      </p:sp>
    </p:spTree>
    <p:extLst>
      <p:ext uri="{BB962C8B-B14F-4D97-AF65-F5344CB8AC3E}">
        <p14:creationId xmlns:p14="http://schemas.microsoft.com/office/powerpoint/2010/main" val="244870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4">
            <a:extLst>
              <a:ext uri="{FF2B5EF4-FFF2-40B4-BE49-F238E27FC236}">
                <a16:creationId xmlns:a16="http://schemas.microsoft.com/office/drawing/2014/main" id="{11B99D21-EBE3-4D5A-AA6B-8220A7F835BA}"/>
              </a:ext>
            </a:extLst>
          </p:cNvPr>
          <p:cNvSpPr>
            <a:spLocks noGrp="1"/>
          </p:cNvSpPr>
          <p:nvPr>
            <p:ph type="title"/>
          </p:nvPr>
        </p:nvSpPr>
        <p:spPr/>
        <p:txBody>
          <a:bodyPr/>
          <a:lstStyle/>
          <a:p>
            <a:r>
              <a:rPr lang="fr-FR" dirty="0"/>
              <a:t>Reconnaissance des 	acquis d’apprentissage (4/5) : équivalents au système ECTS</a:t>
            </a:r>
          </a:p>
        </p:txBody>
      </p:sp>
      <p:sp>
        <p:nvSpPr>
          <p:cNvPr id="4" name="Espace réservé du texte 3">
            <a:extLst>
              <a:ext uri="{FF2B5EF4-FFF2-40B4-BE49-F238E27FC236}">
                <a16:creationId xmlns:a16="http://schemas.microsoft.com/office/drawing/2014/main" id="{E367B1F1-6974-419E-8025-21ACF00A3D0F}"/>
              </a:ext>
            </a:extLst>
          </p:cNvPr>
          <p:cNvSpPr>
            <a:spLocks noGrp="1"/>
          </p:cNvSpPr>
          <p:nvPr>
            <p:ph idx="1"/>
          </p:nvPr>
        </p:nvSpPr>
        <p:spPr>
          <a:xfrm>
            <a:off x="905607" y="1900604"/>
            <a:ext cx="10380785" cy="4067175"/>
          </a:xfrm>
        </p:spPr>
        <p:txBody>
          <a:bodyPr>
            <a:normAutofit fontScale="92500" lnSpcReduction="10000"/>
          </a:bodyPr>
          <a:lstStyle/>
          <a:p>
            <a:pPr>
              <a:lnSpc>
                <a:spcPct val="100000"/>
              </a:lnSpc>
              <a:buClr>
                <a:srgbClr val="FFC000"/>
              </a:buClr>
              <a:buFont typeface="Courier New" panose="02070309020205020404" pitchFamily="49" charset="0"/>
              <a:buChar char="o"/>
            </a:pPr>
            <a:r>
              <a:rPr lang="fr-FR" sz="2400" dirty="0">
                <a:latin typeface="+mj-lt"/>
              </a:rPr>
              <a:t>Base de calcul des crédits ECTS : </a:t>
            </a:r>
            <a:r>
              <a:rPr lang="fr-FR" sz="2400" b="1" dirty="0">
                <a:latin typeface="+mj-lt"/>
              </a:rPr>
              <a:t>résultats d’apprentissage + charge de travail associée</a:t>
            </a:r>
          </a:p>
          <a:p>
            <a:pPr lvl="2">
              <a:lnSpc>
                <a:spcPct val="100000"/>
              </a:lnSpc>
              <a:buFont typeface="Courier New" panose="02070309020205020404" pitchFamily="49" charset="0"/>
              <a:buChar char="o"/>
            </a:pPr>
            <a:r>
              <a:rPr lang="fr-FR" sz="2400" dirty="0">
                <a:latin typeface="+mj-lt"/>
              </a:rPr>
              <a:t> 1 crédit ECTS = 25 à 30 heures de travail</a:t>
            </a:r>
          </a:p>
          <a:p>
            <a:pPr lvl="2">
              <a:lnSpc>
                <a:spcPct val="100000"/>
              </a:lnSpc>
              <a:buFont typeface="Courier New" panose="02070309020205020404" pitchFamily="49" charset="0"/>
              <a:buChar char="o"/>
            </a:pPr>
            <a:r>
              <a:rPr lang="fr-FR" sz="2400" dirty="0">
                <a:latin typeface="+mj-lt"/>
              </a:rPr>
              <a:t> 60 crédits ECTS = 1500 à 1800 heures de travail = 1 année universitaire</a:t>
            </a:r>
          </a:p>
          <a:p>
            <a:pPr lvl="2">
              <a:lnSpc>
                <a:spcPct val="100000"/>
              </a:lnSpc>
              <a:buFont typeface="Courier New" panose="02070309020205020404" pitchFamily="49" charset="0"/>
              <a:buChar char="o"/>
            </a:pPr>
            <a:endParaRPr lang="fr-FR" sz="2400" dirty="0">
              <a:latin typeface="+mj-lt"/>
            </a:endParaRPr>
          </a:p>
          <a:p>
            <a:pPr>
              <a:buClr>
                <a:srgbClr val="FDC800"/>
              </a:buClr>
              <a:buFont typeface="Courier New" panose="02070309020205020404" pitchFamily="49" charset="0"/>
              <a:buChar char="o"/>
            </a:pPr>
            <a:r>
              <a:rPr lang="fr-FR" sz="2400" dirty="0">
                <a:latin typeface="+mj-lt"/>
              </a:rPr>
              <a:t>L’utilisation du système ECTS n’est pas une obligation pour participer au programme Erasmus+. Toutefois, cela doit être justifié dans le formulaire de candidature ECHE.</a:t>
            </a:r>
          </a:p>
          <a:p>
            <a:pPr>
              <a:buClr>
                <a:srgbClr val="FDC800"/>
              </a:buClr>
              <a:buFont typeface="Courier New" panose="02070309020205020404" pitchFamily="49" charset="0"/>
              <a:buChar char="o"/>
            </a:pPr>
            <a:endParaRPr lang="fr-FR" sz="2400" dirty="0">
              <a:latin typeface="+mj-lt"/>
            </a:endParaRPr>
          </a:p>
          <a:p>
            <a:pPr>
              <a:buClr>
                <a:srgbClr val="FDC800"/>
              </a:buClr>
              <a:buFont typeface="Courier New" panose="02070309020205020404" pitchFamily="49" charset="0"/>
              <a:buChar char="o"/>
            </a:pPr>
            <a:r>
              <a:rPr lang="fr-FR" sz="2400" dirty="0">
                <a:latin typeface="+mj-lt"/>
              </a:rPr>
              <a:t>Des </a:t>
            </a:r>
            <a:r>
              <a:rPr lang="fr-FR" sz="2400" b="1" dirty="0">
                <a:latin typeface="+mj-lt"/>
              </a:rPr>
              <a:t>« équivalents »</a:t>
            </a:r>
            <a:r>
              <a:rPr lang="fr-FR" sz="2400" dirty="0">
                <a:latin typeface="+mj-lt"/>
              </a:rPr>
              <a:t> sont acceptés, tant qu’ils respectent les règles générales fondées sur l’appréciation des résultats d’apprentissage.</a:t>
            </a:r>
          </a:p>
          <a:p>
            <a:pPr lvl="2">
              <a:buFont typeface="Courier New" panose="02070309020205020404" pitchFamily="49" charset="0"/>
              <a:buChar char="o"/>
            </a:pPr>
            <a:r>
              <a:rPr lang="fr-FR" dirty="0">
                <a:latin typeface="+mj-lt"/>
              </a:rPr>
              <a:t> </a:t>
            </a:r>
            <a:r>
              <a:rPr lang="fr-FR" sz="2400" dirty="0">
                <a:latin typeface="+mj-lt"/>
              </a:rPr>
              <a:t>Exemples : </a:t>
            </a:r>
            <a:r>
              <a:rPr lang="fr-FR" sz="2400" b="1" dirty="0">
                <a:latin typeface="+mj-lt"/>
              </a:rPr>
              <a:t>rapport de stage, compte-rendu d’activités, soutenance, travail sur un projet…</a:t>
            </a:r>
          </a:p>
        </p:txBody>
      </p:sp>
    </p:spTree>
    <p:extLst>
      <p:ext uri="{BB962C8B-B14F-4D97-AF65-F5344CB8AC3E}">
        <p14:creationId xmlns:p14="http://schemas.microsoft.com/office/powerpoint/2010/main" val="1359687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F1679F-3C40-4ADF-BE90-509A28AEE992}"/>
              </a:ext>
            </a:extLst>
          </p:cNvPr>
          <p:cNvSpPr>
            <a:spLocks noGrp="1"/>
          </p:cNvSpPr>
          <p:nvPr>
            <p:ph type="title"/>
          </p:nvPr>
        </p:nvSpPr>
        <p:spPr/>
        <p:txBody>
          <a:bodyPr/>
          <a:lstStyle/>
          <a:p>
            <a:r>
              <a:rPr lang="fr-FR" dirty="0"/>
              <a:t>Reconnaissance des acquis d’apprentissage (5/5) : le supplément au diplôme</a:t>
            </a:r>
          </a:p>
        </p:txBody>
      </p:sp>
      <p:graphicFrame>
        <p:nvGraphicFramePr>
          <p:cNvPr id="5" name="Diagramme 4">
            <a:extLst>
              <a:ext uri="{FF2B5EF4-FFF2-40B4-BE49-F238E27FC236}">
                <a16:creationId xmlns:a16="http://schemas.microsoft.com/office/drawing/2014/main" id="{D537BD64-30CC-4B93-8031-A4450B3226EA}"/>
              </a:ext>
            </a:extLst>
          </p:cNvPr>
          <p:cNvGraphicFramePr/>
          <p:nvPr/>
        </p:nvGraphicFramePr>
        <p:xfrm>
          <a:off x="749443" y="1699322"/>
          <a:ext cx="10693113" cy="4788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76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5EB9305-BE3B-410D-A6B4-85B98B78D53A}"/>
              </a:ext>
            </a:extLst>
          </p:cNvPr>
          <p:cNvSpPr>
            <a:spLocks noGrp="1"/>
          </p:cNvSpPr>
          <p:nvPr>
            <p:ph type="title"/>
          </p:nvPr>
        </p:nvSpPr>
        <p:spPr/>
        <p:txBody>
          <a:bodyPr/>
          <a:lstStyle/>
          <a:p>
            <a:r>
              <a:rPr lang="fr-FR" dirty="0"/>
              <a:t>AP ECHE 2025 : à retenir</a:t>
            </a:r>
          </a:p>
        </p:txBody>
      </p:sp>
      <p:sp>
        <p:nvSpPr>
          <p:cNvPr id="4" name="Espace réservé du contenu 3">
            <a:extLst>
              <a:ext uri="{FF2B5EF4-FFF2-40B4-BE49-F238E27FC236}">
                <a16:creationId xmlns:a16="http://schemas.microsoft.com/office/drawing/2014/main" id="{D56F925D-6E05-4D93-94EF-ACE652FE4732}"/>
              </a:ext>
            </a:extLst>
          </p:cNvPr>
          <p:cNvSpPr>
            <a:spLocks noGrp="1"/>
          </p:cNvSpPr>
          <p:nvPr>
            <p:ph idx="1"/>
          </p:nvPr>
        </p:nvSpPr>
        <p:spPr>
          <a:xfrm>
            <a:off x="557212" y="2224881"/>
            <a:ext cx="11077575" cy="3552825"/>
          </a:xfrm>
        </p:spPr>
        <p:txBody>
          <a:bodyPr>
            <a:normAutofit fontScale="92500" lnSpcReduction="10000"/>
          </a:bodyPr>
          <a:lstStyle/>
          <a:p>
            <a:pPr marL="342900" indent="-342900">
              <a:lnSpc>
                <a:spcPct val="150000"/>
              </a:lnSpc>
              <a:buClr>
                <a:srgbClr val="FFC000"/>
              </a:buClr>
              <a:buFont typeface="Wingdings" panose="05000000000000000000" pitchFamily="2" charset="2"/>
              <a:buChar char="§"/>
            </a:pPr>
            <a:r>
              <a:rPr lang="fr-FR" sz="2400" dirty="0"/>
              <a:t>Nom de l’appel à candidatures : </a:t>
            </a:r>
            <a:r>
              <a:rPr lang="fr-FR" sz="2400" b="1" dirty="0"/>
              <a:t>ERASMUS-EDU-2022-ECHE-CERT-FP</a:t>
            </a:r>
          </a:p>
          <a:p>
            <a:pPr marL="342900" indent="-342900">
              <a:lnSpc>
                <a:spcPct val="150000"/>
              </a:lnSpc>
              <a:buClr>
                <a:srgbClr val="FFC000"/>
              </a:buClr>
              <a:buFont typeface="Wingdings" panose="05000000000000000000" pitchFamily="2" charset="2"/>
              <a:buChar char="§"/>
            </a:pPr>
            <a:r>
              <a:rPr lang="fr-FR" sz="2400" dirty="0"/>
              <a:t>Date d’ouverture de l’appel : en continu</a:t>
            </a:r>
          </a:p>
          <a:p>
            <a:pPr marL="342900" indent="-342900">
              <a:lnSpc>
                <a:spcPct val="150000"/>
              </a:lnSpc>
              <a:buClr>
                <a:srgbClr val="FFC000"/>
              </a:buClr>
              <a:buFont typeface="Wingdings" panose="05000000000000000000" pitchFamily="2" charset="2"/>
              <a:buChar char="§"/>
            </a:pPr>
            <a:r>
              <a:rPr lang="fr-FR" sz="2400" dirty="0"/>
              <a:t>Date de clôture de cet appel 2026 : </a:t>
            </a:r>
            <a:r>
              <a:rPr lang="fr-FR" sz="2400" b="1" dirty="0"/>
              <a:t>24 mars 2026 à 17h </a:t>
            </a:r>
            <a:r>
              <a:rPr lang="fr-FR" sz="2400" dirty="0"/>
              <a:t>(heure de Bruxelles)</a:t>
            </a:r>
          </a:p>
          <a:p>
            <a:pPr marL="342900" indent="-342900">
              <a:lnSpc>
                <a:spcPct val="150000"/>
              </a:lnSpc>
              <a:buClr>
                <a:srgbClr val="FFC000"/>
              </a:buClr>
              <a:buFont typeface="Wingdings" panose="05000000000000000000" pitchFamily="2" charset="2"/>
              <a:buChar char="§"/>
            </a:pPr>
            <a:r>
              <a:rPr lang="fr-FR" sz="2400" dirty="0"/>
              <a:t>Résultats de cet appel 2026 : septembre 2026</a:t>
            </a:r>
          </a:p>
          <a:p>
            <a:pPr marL="342900" indent="-342900">
              <a:lnSpc>
                <a:spcPct val="150000"/>
              </a:lnSpc>
              <a:buClr>
                <a:srgbClr val="FFC000"/>
              </a:buClr>
              <a:buFont typeface="Wingdings" panose="05000000000000000000" pitchFamily="2" charset="2"/>
              <a:buChar char="§"/>
            </a:pPr>
            <a:r>
              <a:rPr lang="fr-FR" sz="2400" dirty="0"/>
              <a:t>Action centralisée, gérée par l’Agence exécutive Education et Culture (EACEA)</a:t>
            </a:r>
          </a:p>
          <a:p>
            <a:pPr marL="342900" indent="-342900">
              <a:lnSpc>
                <a:spcPct val="150000"/>
              </a:lnSpc>
              <a:buClr>
                <a:srgbClr val="FFC000"/>
              </a:buClr>
              <a:buFont typeface="Wingdings" panose="05000000000000000000" pitchFamily="2" charset="2"/>
              <a:buChar char="§"/>
            </a:pPr>
            <a:r>
              <a:rPr lang="fr-FR" sz="2400" dirty="0"/>
              <a:t>Où candidater ? Sur la plateforme </a:t>
            </a:r>
            <a:r>
              <a:rPr lang="fr-FR" sz="2400" b="1" i="1" dirty="0" err="1">
                <a:hlinkClick r:id="rId3"/>
              </a:rPr>
              <a:t>Funding</a:t>
            </a:r>
            <a:r>
              <a:rPr lang="fr-FR" sz="2400" b="1" i="1" dirty="0">
                <a:hlinkClick r:id="rId3"/>
              </a:rPr>
              <a:t> &amp; Tender </a:t>
            </a:r>
            <a:r>
              <a:rPr lang="fr-FR" sz="2400" b="1" i="1" dirty="0" err="1">
                <a:hlinkClick r:id="rId3"/>
              </a:rPr>
              <a:t>Opportunities</a:t>
            </a:r>
            <a:endParaRPr lang="fr-FR" sz="2400" b="1" i="1" dirty="0"/>
          </a:p>
        </p:txBody>
      </p:sp>
    </p:spTree>
    <p:extLst>
      <p:ext uri="{BB962C8B-B14F-4D97-AF65-F5344CB8AC3E}">
        <p14:creationId xmlns:p14="http://schemas.microsoft.com/office/powerpoint/2010/main" val="3684685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67E7D32-C6BE-4906-8410-645F45AD0E7F}"/>
              </a:ext>
            </a:extLst>
          </p:cNvPr>
          <p:cNvSpPr>
            <a:spLocks noGrp="1"/>
          </p:cNvSpPr>
          <p:nvPr>
            <p:ph type="title"/>
          </p:nvPr>
        </p:nvSpPr>
        <p:spPr>
          <a:xfrm>
            <a:off x="838200" y="213305"/>
            <a:ext cx="10515600" cy="1325563"/>
          </a:xfrm>
        </p:spPr>
        <p:txBody>
          <a:bodyPr/>
          <a:lstStyle/>
          <a:p>
            <a:r>
              <a:rPr lang="fr-FR" dirty="0"/>
              <a:t>Les priorités du programme Erasmus+ 2021-2027 …</a:t>
            </a:r>
          </a:p>
        </p:txBody>
      </p:sp>
      <p:sp>
        <p:nvSpPr>
          <p:cNvPr id="3" name="Espace réservé du texte 2">
            <a:extLst>
              <a:ext uri="{FF2B5EF4-FFF2-40B4-BE49-F238E27FC236}">
                <a16:creationId xmlns:a16="http://schemas.microsoft.com/office/drawing/2014/main" id="{13303AE5-2145-436A-B0D5-2772C015C48A}"/>
              </a:ext>
            </a:extLst>
          </p:cNvPr>
          <p:cNvSpPr>
            <a:spLocks noGrp="1"/>
          </p:cNvSpPr>
          <p:nvPr>
            <p:ph idx="1"/>
          </p:nvPr>
        </p:nvSpPr>
        <p:spPr>
          <a:xfrm>
            <a:off x="838200" y="1463607"/>
            <a:ext cx="9997737" cy="338554"/>
          </a:xfrm>
        </p:spPr>
        <p:txBody>
          <a:bodyPr wrap="none">
            <a:spAutoFit/>
          </a:bodyPr>
          <a:lstStyle/>
          <a:p>
            <a:pPr marL="0" indent="0" algn="ctr">
              <a:lnSpc>
                <a:spcPct val="100000"/>
              </a:lnSpc>
              <a:spcBef>
                <a:spcPts val="0"/>
              </a:spcBef>
              <a:buNone/>
            </a:pPr>
            <a:r>
              <a:rPr lang="fr-FR" sz="1600" b="1" spc="300" dirty="0">
                <a:solidFill>
                  <a:srgbClr val="143C68"/>
                </a:solidFill>
                <a:latin typeface="Calibri"/>
                <a:cs typeface="Arial" panose="020B0604020202020204" pitchFamily="34" charset="0"/>
              </a:rPr>
              <a:t>… QUE L’ON RETROUVE PARMI LES PRINCIPES FONDAMENTAUX DE LA CHARTE ECHE</a:t>
            </a:r>
          </a:p>
        </p:txBody>
      </p:sp>
      <p:grpSp>
        <p:nvGrpSpPr>
          <p:cNvPr id="7" name="Groupe 6">
            <a:extLst>
              <a:ext uri="{FF2B5EF4-FFF2-40B4-BE49-F238E27FC236}">
                <a16:creationId xmlns:a16="http://schemas.microsoft.com/office/drawing/2014/main" id="{BDBE899A-AC47-4B9D-B355-C4880B58581E}"/>
              </a:ext>
            </a:extLst>
          </p:cNvPr>
          <p:cNvGrpSpPr/>
          <p:nvPr/>
        </p:nvGrpSpPr>
        <p:grpSpPr>
          <a:xfrm>
            <a:off x="961209" y="2533102"/>
            <a:ext cx="10269582" cy="2786030"/>
            <a:chOff x="1090492" y="2848315"/>
            <a:chExt cx="10269582" cy="2786030"/>
          </a:xfrm>
        </p:grpSpPr>
        <p:pic>
          <p:nvPicPr>
            <p:cNvPr id="5" name="Image 4">
              <a:extLst>
                <a:ext uri="{FF2B5EF4-FFF2-40B4-BE49-F238E27FC236}">
                  <a16:creationId xmlns:a16="http://schemas.microsoft.com/office/drawing/2014/main" id="{027718D8-40B2-40D8-91DA-D47355124297}"/>
                </a:ext>
              </a:extLst>
            </p:cNvPr>
            <p:cNvPicPr>
              <a:picLocks noChangeAspect="1"/>
            </p:cNvPicPr>
            <p:nvPr/>
          </p:nvPicPr>
          <p:blipFill>
            <a:blip r:embed="rId3"/>
            <a:stretch>
              <a:fillRect/>
            </a:stretch>
          </p:blipFill>
          <p:spPr>
            <a:xfrm>
              <a:off x="1090492" y="2848315"/>
              <a:ext cx="10269582" cy="2786030"/>
            </a:xfrm>
            <a:prstGeom prst="rect">
              <a:avLst/>
            </a:prstGeom>
          </p:spPr>
        </p:pic>
        <p:sp>
          <p:nvSpPr>
            <p:cNvPr id="6" name="Rectangle 5">
              <a:extLst>
                <a:ext uri="{FF2B5EF4-FFF2-40B4-BE49-F238E27FC236}">
                  <a16:creationId xmlns:a16="http://schemas.microsoft.com/office/drawing/2014/main" id="{7A4652B7-A4E6-4FE5-B41E-E0BE10AA3328}"/>
                </a:ext>
              </a:extLst>
            </p:cNvPr>
            <p:cNvSpPr/>
            <p:nvPr/>
          </p:nvSpPr>
          <p:spPr>
            <a:xfrm>
              <a:off x="1090492" y="4705815"/>
              <a:ext cx="1853430" cy="825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826277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1C285C7-EDC8-496F-99C4-6A32C4E67B38}"/>
              </a:ext>
            </a:extLst>
          </p:cNvPr>
          <p:cNvSpPr>
            <a:spLocks noGrp="1"/>
          </p:cNvSpPr>
          <p:nvPr>
            <p:ph type="title"/>
          </p:nvPr>
        </p:nvSpPr>
        <p:spPr>
          <a:xfrm>
            <a:off x="627016" y="456009"/>
            <a:ext cx="10515600" cy="1325563"/>
          </a:xfrm>
        </p:spPr>
        <p:txBody>
          <a:bodyPr/>
          <a:lstStyle/>
          <a:p>
            <a:r>
              <a:rPr lang="fr-FR" dirty="0"/>
              <a:t>Inclusion</a:t>
            </a:r>
          </a:p>
        </p:txBody>
      </p:sp>
      <p:sp>
        <p:nvSpPr>
          <p:cNvPr id="4" name="Espace réservé du texte 3">
            <a:extLst>
              <a:ext uri="{FF2B5EF4-FFF2-40B4-BE49-F238E27FC236}">
                <a16:creationId xmlns:a16="http://schemas.microsoft.com/office/drawing/2014/main" id="{BAA354C9-04A3-4B99-9182-9881B9A74CAF}"/>
              </a:ext>
            </a:extLst>
          </p:cNvPr>
          <p:cNvSpPr>
            <a:spLocks noGrp="1"/>
          </p:cNvSpPr>
          <p:nvPr>
            <p:ph idx="1"/>
          </p:nvPr>
        </p:nvSpPr>
        <p:spPr>
          <a:xfrm>
            <a:off x="557212" y="1997493"/>
            <a:ext cx="11077575" cy="4067175"/>
          </a:xfrm>
        </p:spPr>
        <p:txBody>
          <a:bodyPr>
            <a:normAutofit/>
          </a:bodyPr>
          <a:lstStyle/>
          <a:p>
            <a:r>
              <a:rPr lang="fr-FR" sz="2200" dirty="0"/>
              <a:t>Favoriser l’égalité des chances au bénéfice des </a:t>
            </a:r>
            <a:r>
              <a:rPr lang="fr-FR" sz="2200" b="1" dirty="0"/>
              <a:t>« publics ayant moins d’opportunités »</a:t>
            </a:r>
            <a:r>
              <a:rPr lang="fr-FR" sz="2200" dirty="0"/>
              <a:t>, en raison de leur milieu social, économique, culturel, de leur handicap, de leur origine, ou encore de leur lieu de vie.</a:t>
            </a:r>
          </a:p>
          <a:p>
            <a:endParaRPr lang="fr-FR" sz="2200" dirty="0"/>
          </a:p>
          <a:p>
            <a:r>
              <a:rPr lang="fr-FR" sz="2200" dirty="0"/>
              <a:t>Porter une attention particulière à l’inclusion de ces personnes dans vos projets et activités Erasmus+ :</a:t>
            </a:r>
          </a:p>
          <a:p>
            <a:pPr marL="457200" indent="-457200">
              <a:buFont typeface="Wingdings" panose="05000000000000000000" pitchFamily="2" charset="2"/>
              <a:buChar char="Ø"/>
            </a:pPr>
            <a:r>
              <a:rPr lang="fr-FR" sz="2200" dirty="0"/>
              <a:t>S’adapter aux besoins de ces publics</a:t>
            </a:r>
          </a:p>
          <a:p>
            <a:pPr marL="457200" indent="-457200">
              <a:buFont typeface="Wingdings" panose="05000000000000000000" pitchFamily="2" charset="2"/>
              <a:buChar char="Ø"/>
            </a:pPr>
            <a:r>
              <a:rPr lang="fr-FR" sz="2200" dirty="0"/>
              <a:t>Fournir un soutien approprié</a:t>
            </a:r>
          </a:p>
          <a:p>
            <a:pPr marL="0" indent="0">
              <a:buNone/>
            </a:pPr>
            <a:endParaRPr lang="fr-FR" sz="2200" i="1" dirty="0"/>
          </a:p>
          <a:p>
            <a:pPr marL="0" indent="0">
              <a:buNone/>
            </a:pPr>
            <a:r>
              <a:rPr lang="fr-FR" sz="2200" i="1" dirty="0"/>
              <a:t>Consultez le </a:t>
            </a:r>
            <a:r>
              <a:rPr lang="fr-FR" sz="2200" i="1" dirty="0">
                <a:hlinkClick r:id="rId3"/>
              </a:rPr>
              <a:t>Guide pour l’inclusion</a:t>
            </a:r>
            <a:r>
              <a:rPr lang="fr-FR" sz="2200" i="1" dirty="0"/>
              <a:t> produit par l’Agence Erasmus+</a:t>
            </a:r>
          </a:p>
        </p:txBody>
      </p:sp>
      <p:pic>
        <p:nvPicPr>
          <p:cNvPr id="5" name="Image 4">
            <a:extLst>
              <a:ext uri="{FF2B5EF4-FFF2-40B4-BE49-F238E27FC236}">
                <a16:creationId xmlns:a16="http://schemas.microsoft.com/office/drawing/2014/main" id="{7650F055-AD95-4607-A930-899E70B2B038}"/>
              </a:ext>
            </a:extLst>
          </p:cNvPr>
          <p:cNvPicPr>
            <a:picLocks noChangeAspect="1"/>
          </p:cNvPicPr>
          <p:nvPr/>
        </p:nvPicPr>
        <p:blipFill rotWithShape="1">
          <a:blip r:embed="rId4"/>
          <a:srcRect t="5769" b="4505"/>
          <a:stretch/>
        </p:blipFill>
        <p:spPr>
          <a:xfrm>
            <a:off x="10900787" y="177588"/>
            <a:ext cx="1152525" cy="1632368"/>
          </a:xfrm>
          <a:prstGeom prst="rect">
            <a:avLst/>
          </a:prstGeom>
        </p:spPr>
      </p:pic>
      <p:pic>
        <p:nvPicPr>
          <p:cNvPr id="6" name="Picture 17">
            <a:extLst>
              <a:ext uri="{FF2B5EF4-FFF2-40B4-BE49-F238E27FC236}">
                <a16:creationId xmlns:a16="http://schemas.microsoft.com/office/drawing/2014/main" id="{11E168EB-FF8F-4A3E-8CA1-F1ED8DB6D9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9" y="5352461"/>
            <a:ext cx="536167" cy="536167"/>
          </a:xfrm>
          <a:prstGeom prst="rect">
            <a:avLst/>
          </a:prstGeom>
          <a:noFill/>
        </p:spPr>
      </p:pic>
    </p:spTree>
    <p:extLst>
      <p:ext uri="{BB962C8B-B14F-4D97-AF65-F5344CB8AC3E}">
        <p14:creationId xmlns:p14="http://schemas.microsoft.com/office/powerpoint/2010/main" val="3731075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9B71BCA-3C91-45F9-98FA-175E7AA5455F}"/>
              </a:ext>
            </a:extLst>
          </p:cNvPr>
          <p:cNvSpPr>
            <a:spLocks noGrp="1"/>
          </p:cNvSpPr>
          <p:nvPr>
            <p:ph type="title"/>
          </p:nvPr>
        </p:nvSpPr>
        <p:spPr/>
        <p:txBody>
          <a:bodyPr/>
          <a:lstStyle/>
          <a:p>
            <a:r>
              <a:rPr lang="fr-FR" dirty="0"/>
              <a:t>Transition numérique</a:t>
            </a:r>
          </a:p>
        </p:txBody>
      </p:sp>
      <p:sp>
        <p:nvSpPr>
          <p:cNvPr id="3" name="Espace réservé du texte 2">
            <a:extLst>
              <a:ext uri="{FF2B5EF4-FFF2-40B4-BE49-F238E27FC236}">
                <a16:creationId xmlns:a16="http://schemas.microsoft.com/office/drawing/2014/main" id="{FF7998A4-1CBF-4651-B07D-7FB2EEDF36E0}"/>
              </a:ext>
            </a:extLst>
          </p:cNvPr>
          <p:cNvSpPr>
            <a:spLocks noGrp="1"/>
          </p:cNvSpPr>
          <p:nvPr>
            <p:ph idx="1"/>
          </p:nvPr>
        </p:nvSpPr>
        <p:spPr>
          <a:xfrm>
            <a:off x="392113" y="1632927"/>
            <a:ext cx="3059113" cy="474662"/>
          </a:xfrm>
        </p:spPr>
        <p:txBody>
          <a:bodyPr>
            <a:normAutofit/>
          </a:bodyPr>
          <a:lstStyle/>
          <a:p>
            <a:pPr marL="0" indent="0">
              <a:buNone/>
            </a:pPr>
            <a:r>
              <a:rPr lang="fr-FR" sz="2200" b="1" dirty="0">
                <a:solidFill>
                  <a:srgbClr val="375C9E"/>
                </a:solidFill>
              </a:rPr>
              <a:t>Erasmus+ Digital</a:t>
            </a:r>
          </a:p>
        </p:txBody>
      </p:sp>
      <p:sp>
        <p:nvSpPr>
          <p:cNvPr id="4" name="Espace réservé du texte 3">
            <a:extLst>
              <a:ext uri="{FF2B5EF4-FFF2-40B4-BE49-F238E27FC236}">
                <a16:creationId xmlns:a16="http://schemas.microsoft.com/office/drawing/2014/main" id="{B1169B4B-B8EC-4C18-A7FA-E363AAB9E33C}"/>
              </a:ext>
            </a:extLst>
          </p:cNvPr>
          <p:cNvSpPr>
            <a:spLocks noGrp="1"/>
          </p:cNvSpPr>
          <p:nvPr>
            <p:ph type="body" sz="quarter" idx="4294967295"/>
          </p:nvPr>
        </p:nvSpPr>
        <p:spPr>
          <a:xfrm>
            <a:off x="670560" y="2332038"/>
            <a:ext cx="5334000" cy="4067175"/>
          </a:xfrm>
        </p:spPr>
        <p:txBody>
          <a:bodyPr/>
          <a:lstStyle/>
          <a:p>
            <a:pPr marL="0" indent="0">
              <a:buNone/>
            </a:pPr>
            <a:r>
              <a:rPr lang="fr-FR" sz="2000" i="1" dirty="0"/>
              <a:t>Qu’est-ce que c’est ?</a:t>
            </a:r>
          </a:p>
          <a:p>
            <a:pPr marL="0" indent="0">
              <a:buNone/>
            </a:pPr>
            <a:endParaRPr lang="fr-FR" sz="2000" dirty="0"/>
          </a:p>
          <a:p>
            <a:pPr marL="0" indent="0">
              <a:buNone/>
            </a:pPr>
            <a:r>
              <a:rPr lang="fr-FR" sz="2000" dirty="0"/>
              <a:t>La digitalisation des procédures administratives de la mobilité.</a:t>
            </a:r>
          </a:p>
          <a:p>
            <a:endParaRPr lang="fr-FR" dirty="0"/>
          </a:p>
          <a:p>
            <a:endParaRPr lang="fr-FR" dirty="0"/>
          </a:p>
          <a:p>
            <a:endParaRPr lang="fr-FR" dirty="0"/>
          </a:p>
        </p:txBody>
      </p:sp>
      <p:sp>
        <p:nvSpPr>
          <p:cNvPr id="5" name="Espace réservé du texte 4">
            <a:extLst>
              <a:ext uri="{FF2B5EF4-FFF2-40B4-BE49-F238E27FC236}">
                <a16:creationId xmlns:a16="http://schemas.microsoft.com/office/drawing/2014/main" id="{D7E9D37C-E8B2-4ACA-A9F7-24B561887533}"/>
              </a:ext>
            </a:extLst>
          </p:cNvPr>
          <p:cNvSpPr>
            <a:spLocks noGrp="1"/>
          </p:cNvSpPr>
          <p:nvPr>
            <p:ph type="body" sz="quarter" idx="4294967295"/>
          </p:nvPr>
        </p:nvSpPr>
        <p:spPr>
          <a:xfrm>
            <a:off x="7185025" y="2332038"/>
            <a:ext cx="5006975" cy="4067175"/>
          </a:xfrm>
        </p:spPr>
        <p:txBody>
          <a:bodyPr/>
          <a:lstStyle/>
          <a:p>
            <a:pPr marL="0" indent="0">
              <a:lnSpc>
                <a:spcPct val="100000"/>
              </a:lnSpc>
              <a:buNone/>
            </a:pPr>
            <a:r>
              <a:rPr lang="fr-FR" sz="2000" i="1" dirty="0"/>
              <a:t>Pourquoi ?</a:t>
            </a:r>
          </a:p>
          <a:p>
            <a:pPr marL="0" indent="0">
              <a:lnSpc>
                <a:spcPct val="100000"/>
              </a:lnSpc>
              <a:buNone/>
            </a:pPr>
            <a:endParaRPr lang="fr-FR" sz="2000" dirty="0"/>
          </a:p>
          <a:p>
            <a:pPr marL="285750" indent="-285750">
              <a:lnSpc>
                <a:spcPct val="100000"/>
              </a:lnSpc>
              <a:buFontTx/>
              <a:buChar char="-"/>
            </a:pPr>
            <a:r>
              <a:rPr lang="fr-FR" sz="2000" dirty="0">
                <a:cs typeface="Arial" panose="020B0604020202020204" pitchFamily="34" charset="0"/>
                <a:sym typeface="Wingdings" panose="05000000000000000000" pitchFamily="2" charset="2"/>
              </a:rPr>
              <a:t>Alléger la charge administrative</a:t>
            </a:r>
          </a:p>
          <a:p>
            <a:pPr marL="285750" indent="-285750">
              <a:lnSpc>
                <a:spcPct val="100000"/>
              </a:lnSpc>
              <a:buFontTx/>
              <a:buChar char="-"/>
            </a:pPr>
            <a:r>
              <a:rPr lang="fr-FR" sz="2000" dirty="0">
                <a:cs typeface="Arial" panose="020B0604020202020204" pitchFamily="34" charset="0"/>
                <a:sym typeface="Wingdings" panose="05000000000000000000" pitchFamily="2" charset="2"/>
              </a:rPr>
              <a:t>Absorber de plus en plus de mobilités</a:t>
            </a:r>
          </a:p>
          <a:p>
            <a:pPr marL="285750" indent="-285750">
              <a:lnSpc>
                <a:spcPct val="100000"/>
              </a:lnSpc>
              <a:buFontTx/>
              <a:buChar char="-"/>
            </a:pPr>
            <a:r>
              <a:rPr lang="fr-FR" sz="2000" dirty="0">
                <a:cs typeface="Arial" panose="020B0604020202020204" pitchFamily="34" charset="0"/>
                <a:sym typeface="Wingdings" panose="05000000000000000000" pitchFamily="2" charset="2"/>
              </a:rPr>
              <a:t>Dégager du temps pour améliorer la qualité et l’impact de la mobilité</a:t>
            </a:r>
          </a:p>
          <a:p>
            <a:pPr marL="285750" indent="-285750">
              <a:lnSpc>
                <a:spcPct val="100000"/>
              </a:lnSpc>
              <a:buFontTx/>
              <a:buChar char="-"/>
            </a:pPr>
            <a:r>
              <a:rPr lang="fr-FR" sz="2000" dirty="0">
                <a:cs typeface="Arial" panose="020B0604020202020204" pitchFamily="34" charset="0"/>
                <a:sym typeface="Wingdings" panose="05000000000000000000" pitchFamily="2" charset="2"/>
              </a:rPr>
              <a:t>Un accès plus simple aux services pour l’étudiant</a:t>
            </a:r>
          </a:p>
          <a:p>
            <a:pPr marL="285750" indent="-285750">
              <a:lnSpc>
                <a:spcPct val="100000"/>
              </a:lnSpc>
              <a:buFontTx/>
              <a:buChar char="-"/>
            </a:pPr>
            <a:r>
              <a:rPr lang="fr-FR" sz="2000" dirty="0">
                <a:cs typeface="Arial" panose="020B0604020202020204" pitchFamily="34" charset="0"/>
                <a:sym typeface="Wingdings" panose="05000000000000000000" pitchFamily="2" charset="2"/>
              </a:rPr>
              <a:t>Un symbole de l’identité européenne étudiante</a:t>
            </a:r>
            <a:endParaRPr lang="fr-FR" sz="2000" dirty="0">
              <a:cs typeface="Arial" panose="020B0604020202020204" pitchFamily="34" charset="0"/>
            </a:endParaRPr>
          </a:p>
        </p:txBody>
      </p:sp>
      <p:pic>
        <p:nvPicPr>
          <p:cNvPr id="8" name="Image 7">
            <a:extLst>
              <a:ext uri="{FF2B5EF4-FFF2-40B4-BE49-F238E27FC236}">
                <a16:creationId xmlns:a16="http://schemas.microsoft.com/office/drawing/2014/main" id="{68DD66F4-EBAD-45E4-9DD2-2F4AD3E8D3BE}"/>
              </a:ext>
            </a:extLst>
          </p:cNvPr>
          <p:cNvPicPr>
            <a:picLocks noChangeAspect="1"/>
          </p:cNvPicPr>
          <p:nvPr/>
        </p:nvPicPr>
        <p:blipFill>
          <a:blip r:embed="rId3"/>
          <a:stretch>
            <a:fillRect/>
          </a:stretch>
        </p:blipFill>
        <p:spPr>
          <a:xfrm>
            <a:off x="1869687" y="3250581"/>
            <a:ext cx="3352800" cy="3352800"/>
          </a:xfrm>
          <a:prstGeom prst="rect">
            <a:avLst/>
          </a:prstGeom>
        </p:spPr>
      </p:pic>
      <p:pic>
        <p:nvPicPr>
          <p:cNvPr id="9" name="Image 8">
            <a:extLst>
              <a:ext uri="{FF2B5EF4-FFF2-40B4-BE49-F238E27FC236}">
                <a16:creationId xmlns:a16="http://schemas.microsoft.com/office/drawing/2014/main" id="{ED025F21-503A-4BF6-864C-FAEB4A42ADF4}"/>
              </a:ext>
            </a:extLst>
          </p:cNvPr>
          <p:cNvPicPr>
            <a:picLocks noChangeAspect="1"/>
          </p:cNvPicPr>
          <p:nvPr/>
        </p:nvPicPr>
        <p:blipFill>
          <a:blip r:embed="rId4"/>
          <a:stretch>
            <a:fillRect/>
          </a:stretch>
        </p:blipFill>
        <p:spPr>
          <a:xfrm>
            <a:off x="8645915" y="574846"/>
            <a:ext cx="1768905" cy="838906"/>
          </a:xfrm>
          <a:prstGeom prst="rect">
            <a:avLst/>
          </a:prstGeom>
        </p:spPr>
      </p:pic>
      <p:pic>
        <p:nvPicPr>
          <p:cNvPr id="6" name="Image 5">
            <a:extLst>
              <a:ext uri="{FF2B5EF4-FFF2-40B4-BE49-F238E27FC236}">
                <a16:creationId xmlns:a16="http://schemas.microsoft.com/office/drawing/2014/main" id="{73279E97-EF41-4AAA-8D31-7F9756F29223}"/>
              </a:ext>
            </a:extLst>
          </p:cNvPr>
          <p:cNvPicPr>
            <a:picLocks noChangeAspect="1"/>
          </p:cNvPicPr>
          <p:nvPr/>
        </p:nvPicPr>
        <p:blipFill>
          <a:blip r:embed="rId5"/>
          <a:stretch>
            <a:fillRect/>
          </a:stretch>
        </p:blipFill>
        <p:spPr>
          <a:xfrm>
            <a:off x="10852665" y="188689"/>
            <a:ext cx="1228725" cy="1781175"/>
          </a:xfrm>
          <a:prstGeom prst="rect">
            <a:avLst/>
          </a:prstGeom>
        </p:spPr>
      </p:pic>
    </p:spTree>
    <p:extLst>
      <p:ext uri="{BB962C8B-B14F-4D97-AF65-F5344CB8AC3E}">
        <p14:creationId xmlns:p14="http://schemas.microsoft.com/office/powerpoint/2010/main" val="1395568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1B04A509-C0C2-4FBA-BBE9-5626277B5FB4}"/>
              </a:ext>
            </a:extLst>
          </p:cNvPr>
          <p:cNvSpPr>
            <a:spLocks noGrp="1"/>
          </p:cNvSpPr>
          <p:nvPr>
            <p:ph type="title"/>
          </p:nvPr>
        </p:nvSpPr>
        <p:spPr/>
        <p:txBody>
          <a:bodyPr/>
          <a:lstStyle/>
          <a:p>
            <a:r>
              <a:rPr lang="fr-FR" dirty="0"/>
              <a:t>Transition numérique</a:t>
            </a:r>
          </a:p>
        </p:txBody>
      </p:sp>
      <p:pic>
        <p:nvPicPr>
          <p:cNvPr id="5" name="Image 4">
            <a:hlinkClick r:id="rId3"/>
            <a:extLst>
              <a:ext uri="{FF2B5EF4-FFF2-40B4-BE49-F238E27FC236}">
                <a16:creationId xmlns:a16="http://schemas.microsoft.com/office/drawing/2014/main" id="{99511C5E-9F19-4295-A356-007BC15DE4F3}"/>
              </a:ext>
            </a:extLst>
          </p:cNvPr>
          <p:cNvPicPr>
            <a:picLocks noChangeAspect="1"/>
          </p:cNvPicPr>
          <p:nvPr/>
        </p:nvPicPr>
        <p:blipFill rotWithShape="1">
          <a:blip r:embed="rId4"/>
          <a:srcRect l="1742" t="1704" r="609" b="839"/>
          <a:stretch/>
        </p:blipFill>
        <p:spPr>
          <a:xfrm>
            <a:off x="2774653" y="2242576"/>
            <a:ext cx="6642693" cy="3691701"/>
          </a:xfrm>
          <a:prstGeom prst="rect">
            <a:avLst/>
          </a:prstGeom>
        </p:spPr>
      </p:pic>
      <p:pic>
        <p:nvPicPr>
          <p:cNvPr id="9" name="Image 8">
            <a:extLst>
              <a:ext uri="{FF2B5EF4-FFF2-40B4-BE49-F238E27FC236}">
                <a16:creationId xmlns:a16="http://schemas.microsoft.com/office/drawing/2014/main" id="{8D2E413C-167D-4C90-A199-2578A113BEBC}"/>
              </a:ext>
            </a:extLst>
          </p:cNvPr>
          <p:cNvPicPr>
            <a:picLocks noChangeAspect="1"/>
          </p:cNvPicPr>
          <p:nvPr/>
        </p:nvPicPr>
        <p:blipFill>
          <a:blip r:embed="rId5"/>
          <a:stretch>
            <a:fillRect/>
          </a:stretch>
        </p:blipFill>
        <p:spPr>
          <a:xfrm>
            <a:off x="10852665" y="188689"/>
            <a:ext cx="1228725" cy="1781175"/>
          </a:xfrm>
          <a:prstGeom prst="rect">
            <a:avLst/>
          </a:prstGeom>
        </p:spPr>
      </p:pic>
      <p:sp>
        <p:nvSpPr>
          <p:cNvPr id="10" name="Espace réservé du texte 2">
            <a:extLst>
              <a:ext uri="{FF2B5EF4-FFF2-40B4-BE49-F238E27FC236}">
                <a16:creationId xmlns:a16="http://schemas.microsoft.com/office/drawing/2014/main" id="{33904A55-D10E-479E-9A7B-CA04EDBBE6D2}"/>
              </a:ext>
            </a:extLst>
          </p:cNvPr>
          <p:cNvSpPr txBox="1">
            <a:spLocks/>
          </p:cNvSpPr>
          <p:nvPr/>
        </p:nvSpPr>
        <p:spPr>
          <a:xfrm>
            <a:off x="392113" y="1632927"/>
            <a:ext cx="3059113" cy="47466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a:solidFill>
                  <a:srgbClr val="375C9E"/>
                </a:solidFill>
              </a:rPr>
              <a:t>Erasmus+ Digital</a:t>
            </a:r>
          </a:p>
        </p:txBody>
      </p:sp>
      <p:pic>
        <p:nvPicPr>
          <p:cNvPr id="13" name="Image 12">
            <a:extLst>
              <a:ext uri="{FF2B5EF4-FFF2-40B4-BE49-F238E27FC236}">
                <a16:creationId xmlns:a16="http://schemas.microsoft.com/office/drawing/2014/main" id="{5685C3F8-2091-4474-9831-00AF9A04083C}"/>
              </a:ext>
            </a:extLst>
          </p:cNvPr>
          <p:cNvPicPr>
            <a:picLocks noChangeAspect="1"/>
          </p:cNvPicPr>
          <p:nvPr/>
        </p:nvPicPr>
        <p:blipFill>
          <a:blip r:embed="rId6"/>
          <a:stretch>
            <a:fillRect/>
          </a:stretch>
        </p:blipFill>
        <p:spPr>
          <a:xfrm>
            <a:off x="8645915" y="574846"/>
            <a:ext cx="1768905" cy="838906"/>
          </a:xfrm>
          <a:prstGeom prst="rect">
            <a:avLst/>
          </a:prstGeom>
        </p:spPr>
      </p:pic>
    </p:spTree>
    <p:extLst>
      <p:ext uri="{BB962C8B-B14F-4D97-AF65-F5344CB8AC3E}">
        <p14:creationId xmlns:p14="http://schemas.microsoft.com/office/powerpoint/2010/main" val="2256844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5">
            <a:extLst>
              <a:ext uri="{FF2B5EF4-FFF2-40B4-BE49-F238E27FC236}">
                <a16:creationId xmlns:a16="http://schemas.microsoft.com/office/drawing/2014/main" id="{840871AE-B988-428A-94B2-5811EC96A37D}"/>
              </a:ext>
            </a:extLst>
          </p:cNvPr>
          <p:cNvSpPr txBox="1">
            <a:spLocks/>
          </p:cNvSpPr>
          <p:nvPr/>
        </p:nvSpPr>
        <p:spPr>
          <a:xfrm>
            <a:off x="4978958" y="1887889"/>
            <a:ext cx="4142649" cy="355295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Espace réservé du texte 5">
            <a:extLst>
              <a:ext uri="{FF2B5EF4-FFF2-40B4-BE49-F238E27FC236}">
                <a16:creationId xmlns:a16="http://schemas.microsoft.com/office/drawing/2014/main" id="{BE7343E4-16A5-40F1-B2BD-8EFC34035339}"/>
              </a:ext>
            </a:extLst>
          </p:cNvPr>
          <p:cNvSpPr txBox="1">
            <a:spLocks/>
          </p:cNvSpPr>
          <p:nvPr/>
        </p:nvSpPr>
        <p:spPr>
          <a:xfrm>
            <a:off x="8570051" y="2304406"/>
            <a:ext cx="3469549" cy="355295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ZoneTexte 13">
            <a:extLst>
              <a:ext uri="{FF2B5EF4-FFF2-40B4-BE49-F238E27FC236}">
                <a16:creationId xmlns:a16="http://schemas.microsoft.com/office/drawing/2014/main" id="{32D97FE9-F210-436C-9047-15D4349C73E0}"/>
              </a:ext>
            </a:extLst>
          </p:cNvPr>
          <p:cNvSpPr txBox="1"/>
          <p:nvPr/>
        </p:nvSpPr>
        <p:spPr>
          <a:xfrm>
            <a:off x="950430" y="2198460"/>
            <a:ext cx="31143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A12024"/>
                </a:solidFill>
                <a:effectLst/>
                <a:uLnTx/>
                <a:uFillTx/>
                <a:latin typeface="Arial" panose="020B0604020202020204" pitchFamily="34" charset="0"/>
                <a:ea typeface="+mn-ea"/>
                <a:cs typeface="Arial" panose="020B0604020202020204" pitchFamily="34" charset="0"/>
              </a:rPr>
              <a:t>Un réseau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A12024"/>
                </a:solidFill>
                <a:effectLst/>
                <a:uLnTx/>
                <a:uFillTx/>
                <a:latin typeface="Arial" panose="020B0604020202020204" pitchFamily="34" charset="0"/>
                <a:ea typeface="+mn-ea"/>
                <a:cs typeface="Arial" panose="020B0604020202020204" pitchFamily="34" charset="0"/>
              </a:rPr>
              <a:t>d’échange de données</a:t>
            </a:r>
            <a:r>
              <a:rPr kumimoji="0" lang="fr-FR" b="0" i="0" u="none" strike="noStrike" kern="1200" cap="none" spc="0" normalizeH="0" baseline="0" noProof="0" dirty="0">
                <a:ln>
                  <a:noFill/>
                </a:ln>
                <a:solidFill>
                  <a:srgbClr val="A12024"/>
                </a:solidFill>
                <a:effectLst/>
                <a:uLnTx/>
                <a:uFillTx/>
                <a:latin typeface="Arial" panose="020B0604020202020204" pitchFamily="34" charset="0"/>
                <a:ea typeface="+mn-ea"/>
                <a:cs typeface="Arial" panose="020B0604020202020204" pitchFamily="34" charset="0"/>
              </a:rPr>
              <a:t> </a:t>
            </a:r>
          </a:p>
        </p:txBody>
      </p:sp>
      <p:sp>
        <p:nvSpPr>
          <p:cNvPr id="15" name="ZoneTexte 14">
            <a:extLst>
              <a:ext uri="{FF2B5EF4-FFF2-40B4-BE49-F238E27FC236}">
                <a16:creationId xmlns:a16="http://schemas.microsoft.com/office/drawing/2014/main" id="{B34C107D-6E24-43E1-BC9C-310AED41F7E2}"/>
              </a:ext>
            </a:extLst>
          </p:cNvPr>
          <p:cNvSpPr txBox="1"/>
          <p:nvPr/>
        </p:nvSpPr>
        <p:spPr>
          <a:xfrm>
            <a:off x="5074368" y="2198457"/>
            <a:ext cx="27537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823385"/>
                </a:solidFill>
                <a:effectLst/>
                <a:uLnTx/>
                <a:uFillTx/>
                <a:latin typeface="Arial" panose="020B0604020202020204" pitchFamily="34" charset="0"/>
                <a:ea typeface="+mn-ea"/>
                <a:cs typeface="Arial" panose="020B0604020202020204" pitchFamily="34" charset="0"/>
              </a:rPr>
              <a:t>Une application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823385"/>
                </a:solidFill>
                <a:effectLst/>
                <a:uLnTx/>
                <a:uFillTx/>
                <a:latin typeface="Arial" panose="020B0604020202020204" pitchFamily="34" charset="0"/>
                <a:ea typeface="+mn-ea"/>
                <a:cs typeface="Arial" panose="020B0604020202020204" pitchFamily="34" charset="0"/>
              </a:rPr>
              <a:t>mobile</a:t>
            </a:r>
            <a:endParaRPr kumimoji="0" lang="fr-FR" b="0" i="0" u="none" strike="noStrike" kern="1200" cap="none" spc="0" normalizeH="0" baseline="0" noProof="0" dirty="0">
              <a:ln>
                <a:noFill/>
              </a:ln>
              <a:solidFill>
                <a:srgbClr val="823385"/>
              </a:solidFill>
              <a:effectLst/>
              <a:uLnTx/>
              <a:uFillTx/>
              <a:latin typeface="Arial" panose="020B0604020202020204" pitchFamily="34" charset="0"/>
              <a:ea typeface="+mn-ea"/>
              <a:cs typeface="Arial" panose="020B0604020202020204" pitchFamily="34" charset="0"/>
            </a:endParaRPr>
          </a:p>
        </p:txBody>
      </p:sp>
      <p:grpSp>
        <p:nvGrpSpPr>
          <p:cNvPr id="6" name="Groupe 5">
            <a:extLst>
              <a:ext uri="{FF2B5EF4-FFF2-40B4-BE49-F238E27FC236}">
                <a16:creationId xmlns:a16="http://schemas.microsoft.com/office/drawing/2014/main" id="{36DB8F1C-7364-4893-B8B9-7E5C174C61DC}"/>
              </a:ext>
            </a:extLst>
          </p:cNvPr>
          <p:cNvGrpSpPr/>
          <p:nvPr/>
        </p:nvGrpSpPr>
        <p:grpSpPr>
          <a:xfrm>
            <a:off x="8798158" y="3718809"/>
            <a:ext cx="2475245" cy="1368631"/>
            <a:chOff x="8924182" y="3340778"/>
            <a:chExt cx="2595032" cy="1474707"/>
          </a:xfrm>
        </p:grpSpPr>
        <p:pic>
          <p:nvPicPr>
            <p:cNvPr id="4" name="Image 3">
              <a:extLst>
                <a:ext uri="{FF2B5EF4-FFF2-40B4-BE49-F238E27FC236}">
                  <a16:creationId xmlns:a16="http://schemas.microsoft.com/office/drawing/2014/main" id="{7967016C-3614-4517-9755-26DC18975B64}"/>
                </a:ext>
              </a:extLst>
            </p:cNvPr>
            <p:cNvPicPr>
              <a:picLocks noChangeAspect="1"/>
            </p:cNvPicPr>
            <p:nvPr/>
          </p:nvPicPr>
          <p:blipFill rotWithShape="1">
            <a:blip r:embed="rId3"/>
            <a:srcRect l="3812" t="7136" r="8889"/>
            <a:stretch/>
          </p:blipFill>
          <p:spPr>
            <a:xfrm rot="20849212">
              <a:off x="8924182" y="3340778"/>
              <a:ext cx="2181975" cy="1305600"/>
            </a:xfrm>
            <a:prstGeom prst="rect">
              <a:avLst/>
            </a:prstGeom>
          </p:spPr>
        </p:pic>
        <p:pic>
          <p:nvPicPr>
            <p:cNvPr id="13" name="Picture 8" descr="Résultat de recherche d'images pour &quot;clé dessin&quot;">
              <a:extLst>
                <a:ext uri="{FF2B5EF4-FFF2-40B4-BE49-F238E27FC236}">
                  <a16:creationId xmlns:a16="http://schemas.microsoft.com/office/drawing/2014/main" id="{54806897-E945-4C70-8273-A59580F1A55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6265" b="31295"/>
            <a:stretch/>
          </p:blipFill>
          <p:spPr bwMode="auto">
            <a:xfrm rot="20259883">
              <a:off x="9925660" y="3714429"/>
              <a:ext cx="1593554" cy="110105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ZoneTexte 16">
            <a:extLst>
              <a:ext uri="{FF2B5EF4-FFF2-40B4-BE49-F238E27FC236}">
                <a16:creationId xmlns:a16="http://schemas.microsoft.com/office/drawing/2014/main" id="{7E459B6D-7AAF-4751-9740-437FA80C64A8}"/>
              </a:ext>
            </a:extLst>
          </p:cNvPr>
          <p:cNvSpPr txBox="1"/>
          <p:nvPr/>
        </p:nvSpPr>
        <p:spPr>
          <a:xfrm>
            <a:off x="8554352" y="2198458"/>
            <a:ext cx="25688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468B2"/>
                </a:solidFill>
                <a:effectLst/>
                <a:uLnTx/>
                <a:uFillTx/>
                <a:latin typeface="Arial" panose="020B0604020202020204" pitchFamily="34" charset="0"/>
                <a:ea typeface="+mn-ea"/>
                <a:cs typeface="Arial" panose="020B0604020202020204" pitchFamily="34" charset="0"/>
              </a:rPr>
              <a:t>Une identité numérique</a:t>
            </a:r>
          </a:p>
        </p:txBody>
      </p:sp>
      <p:pic>
        <p:nvPicPr>
          <p:cNvPr id="19" name="Image 18">
            <a:extLst>
              <a:ext uri="{FF2B5EF4-FFF2-40B4-BE49-F238E27FC236}">
                <a16:creationId xmlns:a16="http://schemas.microsoft.com/office/drawing/2014/main" id="{90606E08-A49D-4456-BF17-50CB72DABC10}"/>
              </a:ext>
            </a:extLst>
          </p:cNvPr>
          <p:cNvPicPr>
            <a:picLocks noChangeAspect="1"/>
          </p:cNvPicPr>
          <p:nvPr/>
        </p:nvPicPr>
        <p:blipFill rotWithShape="1">
          <a:blip r:embed="rId5"/>
          <a:srcRect t="2257" r="72683" b="1884"/>
          <a:stretch/>
        </p:blipFill>
        <p:spPr>
          <a:xfrm>
            <a:off x="5735080" y="3049730"/>
            <a:ext cx="1432305" cy="2883452"/>
          </a:xfrm>
          <a:prstGeom prst="rect">
            <a:avLst/>
          </a:prstGeom>
        </p:spPr>
      </p:pic>
      <p:grpSp>
        <p:nvGrpSpPr>
          <p:cNvPr id="11" name="Groupe 10">
            <a:extLst>
              <a:ext uri="{FF2B5EF4-FFF2-40B4-BE49-F238E27FC236}">
                <a16:creationId xmlns:a16="http://schemas.microsoft.com/office/drawing/2014/main" id="{88E5DBE4-CE03-44C0-8462-DB040D55D712}"/>
              </a:ext>
            </a:extLst>
          </p:cNvPr>
          <p:cNvGrpSpPr/>
          <p:nvPr/>
        </p:nvGrpSpPr>
        <p:grpSpPr>
          <a:xfrm>
            <a:off x="847280" y="3049730"/>
            <a:ext cx="3485134" cy="2845527"/>
            <a:chOff x="579650" y="2788818"/>
            <a:chExt cx="3839111" cy="3105583"/>
          </a:xfrm>
        </p:grpSpPr>
        <p:pic>
          <p:nvPicPr>
            <p:cNvPr id="9" name="Image 8">
              <a:extLst>
                <a:ext uri="{FF2B5EF4-FFF2-40B4-BE49-F238E27FC236}">
                  <a16:creationId xmlns:a16="http://schemas.microsoft.com/office/drawing/2014/main" id="{0362F503-D423-497E-8F2D-A9390B83B5D8}"/>
                </a:ext>
              </a:extLst>
            </p:cNvPr>
            <p:cNvPicPr>
              <a:picLocks noChangeAspect="1"/>
            </p:cNvPicPr>
            <p:nvPr/>
          </p:nvPicPr>
          <p:blipFill>
            <a:blip r:embed="rId6"/>
            <a:stretch>
              <a:fillRect/>
            </a:stretch>
          </p:blipFill>
          <p:spPr>
            <a:xfrm>
              <a:off x="579650" y="2788818"/>
              <a:ext cx="3839111" cy="3105583"/>
            </a:xfrm>
            <a:prstGeom prst="rect">
              <a:avLst/>
            </a:prstGeom>
          </p:spPr>
        </p:pic>
        <p:pic>
          <p:nvPicPr>
            <p:cNvPr id="3" name="Image 2">
              <a:extLst>
                <a:ext uri="{FF2B5EF4-FFF2-40B4-BE49-F238E27FC236}">
                  <a16:creationId xmlns:a16="http://schemas.microsoft.com/office/drawing/2014/main" id="{A701F9A3-DD96-4409-9A76-01AD823062F2}"/>
                </a:ext>
              </a:extLst>
            </p:cNvPr>
            <p:cNvPicPr>
              <a:picLocks noChangeAspect="1"/>
            </p:cNvPicPr>
            <p:nvPr/>
          </p:nvPicPr>
          <p:blipFill rotWithShape="1">
            <a:blip r:embed="rId7">
              <a:clrChange>
                <a:clrFrom>
                  <a:srgbClr val="FFFFFF"/>
                </a:clrFrom>
                <a:clrTo>
                  <a:srgbClr val="FFFFFF">
                    <a:alpha val="0"/>
                  </a:srgbClr>
                </a:clrTo>
              </a:clrChange>
            </a:blip>
            <a:srcRect t="30831" b="29631"/>
            <a:stretch/>
          </p:blipFill>
          <p:spPr>
            <a:xfrm>
              <a:off x="1631257" y="3939691"/>
              <a:ext cx="1739041" cy="652420"/>
            </a:xfrm>
            <a:prstGeom prst="rect">
              <a:avLst/>
            </a:prstGeom>
          </p:spPr>
        </p:pic>
      </p:grpSp>
      <p:pic>
        <p:nvPicPr>
          <p:cNvPr id="22" name="Image 21">
            <a:extLst>
              <a:ext uri="{FF2B5EF4-FFF2-40B4-BE49-F238E27FC236}">
                <a16:creationId xmlns:a16="http://schemas.microsoft.com/office/drawing/2014/main" id="{965E4EAD-F836-452F-80C2-1DD4164A89AA}"/>
              </a:ext>
            </a:extLst>
          </p:cNvPr>
          <p:cNvPicPr>
            <a:picLocks noChangeAspect="1"/>
          </p:cNvPicPr>
          <p:nvPr/>
        </p:nvPicPr>
        <p:blipFill>
          <a:blip r:embed="rId8"/>
          <a:stretch>
            <a:fillRect/>
          </a:stretch>
        </p:blipFill>
        <p:spPr>
          <a:xfrm>
            <a:off x="10852665" y="188689"/>
            <a:ext cx="1228725" cy="1781175"/>
          </a:xfrm>
          <a:prstGeom prst="rect">
            <a:avLst/>
          </a:prstGeom>
        </p:spPr>
      </p:pic>
      <p:sp>
        <p:nvSpPr>
          <p:cNvPr id="21" name="Titre 7">
            <a:extLst>
              <a:ext uri="{FF2B5EF4-FFF2-40B4-BE49-F238E27FC236}">
                <a16:creationId xmlns:a16="http://schemas.microsoft.com/office/drawing/2014/main" id="{5CDE1433-DBBD-4AC1-8F1C-5878D168D2A7}"/>
              </a:ext>
            </a:extLst>
          </p:cNvPr>
          <p:cNvSpPr>
            <a:spLocks noGrp="1"/>
          </p:cNvSpPr>
          <p:nvPr>
            <p:ph type="title"/>
          </p:nvPr>
        </p:nvSpPr>
        <p:spPr>
          <a:xfrm>
            <a:off x="838200" y="190793"/>
            <a:ext cx="10515600" cy="1325563"/>
          </a:xfrm>
        </p:spPr>
        <p:txBody>
          <a:bodyPr/>
          <a:lstStyle/>
          <a:p>
            <a:r>
              <a:rPr lang="fr-FR" dirty="0"/>
              <a:t>Transition numérique</a:t>
            </a:r>
          </a:p>
        </p:txBody>
      </p:sp>
      <p:pic>
        <p:nvPicPr>
          <p:cNvPr id="23" name="Image 22">
            <a:extLst>
              <a:ext uri="{FF2B5EF4-FFF2-40B4-BE49-F238E27FC236}">
                <a16:creationId xmlns:a16="http://schemas.microsoft.com/office/drawing/2014/main" id="{306945E7-B2E9-4B95-9136-D5825BD703B6}"/>
              </a:ext>
            </a:extLst>
          </p:cNvPr>
          <p:cNvPicPr>
            <a:picLocks noChangeAspect="1"/>
          </p:cNvPicPr>
          <p:nvPr/>
        </p:nvPicPr>
        <p:blipFill>
          <a:blip r:embed="rId9"/>
          <a:stretch>
            <a:fillRect/>
          </a:stretch>
        </p:blipFill>
        <p:spPr>
          <a:xfrm>
            <a:off x="8645915" y="574846"/>
            <a:ext cx="1768905" cy="838906"/>
          </a:xfrm>
          <a:prstGeom prst="rect">
            <a:avLst/>
          </a:prstGeom>
        </p:spPr>
      </p:pic>
      <p:sp>
        <p:nvSpPr>
          <p:cNvPr id="24" name="Espace réservé du texte 2">
            <a:extLst>
              <a:ext uri="{FF2B5EF4-FFF2-40B4-BE49-F238E27FC236}">
                <a16:creationId xmlns:a16="http://schemas.microsoft.com/office/drawing/2014/main" id="{88F3B139-2279-481C-8343-8CBE82B372FC}"/>
              </a:ext>
            </a:extLst>
          </p:cNvPr>
          <p:cNvSpPr txBox="1">
            <a:spLocks/>
          </p:cNvSpPr>
          <p:nvPr/>
        </p:nvSpPr>
        <p:spPr>
          <a:xfrm>
            <a:off x="392113" y="1513877"/>
            <a:ext cx="3059113" cy="4746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a:solidFill>
                  <a:srgbClr val="375C9E"/>
                </a:solidFill>
              </a:rPr>
              <a:t>Erasmus+ Digital</a:t>
            </a:r>
          </a:p>
        </p:txBody>
      </p:sp>
    </p:spTree>
    <p:extLst>
      <p:ext uri="{BB962C8B-B14F-4D97-AF65-F5344CB8AC3E}">
        <p14:creationId xmlns:p14="http://schemas.microsoft.com/office/powerpoint/2010/main" val="3399050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051CC7B-CC8B-4C39-9C75-ED73828D5EC8}"/>
              </a:ext>
            </a:extLst>
          </p:cNvPr>
          <p:cNvSpPr>
            <a:spLocks noGrp="1"/>
          </p:cNvSpPr>
          <p:nvPr>
            <p:ph type="title"/>
          </p:nvPr>
        </p:nvSpPr>
        <p:spPr/>
        <p:txBody>
          <a:bodyPr/>
          <a:lstStyle/>
          <a:p>
            <a:r>
              <a:rPr lang="fr-FR" dirty="0"/>
              <a:t>Transition écologique</a:t>
            </a:r>
          </a:p>
        </p:txBody>
      </p:sp>
      <p:sp>
        <p:nvSpPr>
          <p:cNvPr id="6" name="Espace réservé du texte 3">
            <a:extLst>
              <a:ext uri="{FF2B5EF4-FFF2-40B4-BE49-F238E27FC236}">
                <a16:creationId xmlns:a16="http://schemas.microsoft.com/office/drawing/2014/main" id="{0F6AAB00-AD72-49AE-90D0-F10D4A89F88B}"/>
              </a:ext>
            </a:extLst>
          </p:cNvPr>
          <p:cNvSpPr txBox="1">
            <a:spLocks/>
          </p:cNvSpPr>
          <p:nvPr/>
        </p:nvSpPr>
        <p:spPr>
          <a:xfrm>
            <a:off x="557394" y="1714365"/>
            <a:ext cx="11077212" cy="40677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Développer les connaissances, compétences et attitudes</a:t>
            </a:r>
            <a:r>
              <a:rPr lang="fr-FR" dirty="0"/>
              <a:t> en matière        de changement climatique et favoriser le développement durable.</a:t>
            </a:r>
          </a:p>
          <a:p>
            <a:endParaRPr lang="fr-FR" dirty="0"/>
          </a:p>
          <a:p>
            <a:r>
              <a:rPr lang="fr-FR" dirty="0"/>
              <a:t>Promouvoir des pratiques respectueuses de l’environnement dans vos projets et activités Erasmus+ :</a:t>
            </a:r>
          </a:p>
          <a:p>
            <a:pPr marL="457200" indent="-457200">
              <a:buFont typeface="Wingdings" panose="05000000000000000000" pitchFamily="2" charset="2"/>
              <a:buChar char="Ø"/>
            </a:pPr>
            <a:r>
              <a:rPr lang="fr-FR" dirty="0"/>
              <a:t>Education au développement durable</a:t>
            </a:r>
          </a:p>
          <a:p>
            <a:pPr marL="457200" indent="-457200">
              <a:buFont typeface="Wingdings" panose="05000000000000000000" pitchFamily="2" charset="2"/>
              <a:buChar char="Ø"/>
            </a:pPr>
            <a:r>
              <a:rPr lang="fr-FR" dirty="0"/>
              <a:t>Eco-responsabilité</a:t>
            </a:r>
          </a:p>
          <a:p>
            <a:pPr marL="457200" indent="-457200">
              <a:buFont typeface="Wingdings" panose="05000000000000000000" pitchFamily="2" charset="2"/>
              <a:buChar char="Ø"/>
            </a:pPr>
            <a:r>
              <a:rPr lang="fr-FR" dirty="0"/>
              <a:t>Développement de nouvelles compétences/nouveaux métiers</a:t>
            </a:r>
          </a:p>
        </p:txBody>
      </p:sp>
      <p:pic>
        <p:nvPicPr>
          <p:cNvPr id="7" name="Image 6">
            <a:extLst>
              <a:ext uri="{FF2B5EF4-FFF2-40B4-BE49-F238E27FC236}">
                <a16:creationId xmlns:a16="http://schemas.microsoft.com/office/drawing/2014/main" id="{8DA6D606-AD10-49E0-8416-25709B863869}"/>
              </a:ext>
            </a:extLst>
          </p:cNvPr>
          <p:cNvPicPr>
            <a:picLocks noChangeAspect="1"/>
          </p:cNvPicPr>
          <p:nvPr/>
        </p:nvPicPr>
        <p:blipFill>
          <a:blip r:embed="rId3"/>
          <a:stretch>
            <a:fillRect/>
          </a:stretch>
        </p:blipFill>
        <p:spPr>
          <a:xfrm>
            <a:off x="10896025" y="125439"/>
            <a:ext cx="1162050" cy="1762125"/>
          </a:xfrm>
          <a:prstGeom prst="rect">
            <a:avLst/>
          </a:prstGeom>
        </p:spPr>
      </p:pic>
      <p:pic>
        <p:nvPicPr>
          <p:cNvPr id="8" name="Picture 17">
            <a:extLst>
              <a:ext uri="{FF2B5EF4-FFF2-40B4-BE49-F238E27FC236}">
                <a16:creationId xmlns:a16="http://schemas.microsoft.com/office/drawing/2014/main" id="{704BC16A-E900-409C-B0F6-780701E4E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79" y="5694802"/>
            <a:ext cx="536167" cy="536167"/>
          </a:xfrm>
          <a:prstGeom prst="rect">
            <a:avLst/>
          </a:prstGeom>
          <a:noFill/>
        </p:spPr>
      </p:pic>
      <p:sp>
        <p:nvSpPr>
          <p:cNvPr id="2" name="ZoneTexte 1">
            <a:extLst>
              <a:ext uri="{FF2B5EF4-FFF2-40B4-BE49-F238E27FC236}">
                <a16:creationId xmlns:a16="http://schemas.microsoft.com/office/drawing/2014/main" id="{CF12B431-C935-4D7C-B7C6-AEF6D604BA32}"/>
              </a:ext>
            </a:extLst>
          </p:cNvPr>
          <p:cNvSpPr txBox="1"/>
          <p:nvPr/>
        </p:nvSpPr>
        <p:spPr>
          <a:xfrm>
            <a:off x="1034346" y="5718479"/>
            <a:ext cx="9950646" cy="707886"/>
          </a:xfrm>
          <a:prstGeom prst="rect">
            <a:avLst/>
          </a:prstGeom>
          <a:noFill/>
        </p:spPr>
        <p:txBody>
          <a:bodyPr wrap="square" rtlCol="0">
            <a:spAutoFit/>
          </a:bodyPr>
          <a:lstStyle/>
          <a:p>
            <a:r>
              <a:rPr lang="fr-FR" sz="2000" i="1" dirty="0"/>
              <a:t>Mettre en avant une stratégie de développement durable, en intégrant les enjeux de mobilité et d’internationalisation. Consultez le « </a:t>
            </a:r>
            <a:r>
              <a:rPr lang="fr-FR" sz="2000" i="1" dirty="0">
                <a:hlinkClick r:id="rId5"/>
              </a:rPr>
              <a:t>Recueil de projets : transition écologique</a:t>
            </a:r>
            <a:r>
              <a:rPr lang="fr-FR" sz="2000" i="1" dirty="0"/>
              <a:t> »</a:t>
            </a:r>
          </a:p>
        </p:txBody>
      </p:sp>
    </p:spTree>
    <p:extLst>
      <p:ext uri="{BB962C8B-B14F-4D97-AF65-F5344CB8AC3E}">
        <p14:creationId xmlns:p14="http://schemas.microsoft.com/office/powerpoint/2010/main" val="1123087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1A5B125-1FA9-4AC3-9377-A6744B4F2DE9}"/>
              </a:ext>
            </a:extLst>
          </p:cNvPr>
          <p:cNvSpPr>
            <a:spLocks noGrp="1"/>
          </p:cNvSpPr>
          <p:nvPr>
            <p:ph type="title"/>
          </p:nvPr>
        </p:nvSpPr>
        <p:spPr/>
        <p:txBody>
          <a:bodyPr/>
          <a:lstStyle/>
          <a:p>
            <a:r>
              <a:rPr lang="fr-FR" dirty="0"/>
              <a:t>Citoyenneté européenne et participation à la vie démocratique</a:t>
            </a:r>
          </a:p>
        </p:txBody>
      </p:sp>
      <p:sp>
        <p:nvSpPr>
          <p:cNvPr id="4" name="Espace réservé du texte 3">
            <a:extLst>
              <a:ext uri="{FF2B5EF4-FFF2-40B4-BE49-F238E27FC236}">
                <a16:creationId xmlns:a16="http://schemas.microsoft.com/office/drawing/2014/main" id="{DF641760-323F-49A8-B3CB-BB6C49DA742D}"/>
              </a:ext>
            </a:extLst>
          </p:cNvPr>
          <p:cNvSpPr>
            <a:spLocks noGrp="1"/>
          </p:cNvSpPr>
          <p:nvPr>
            <p:ph idx="1"/>
          </p:nvPr>
        </p:nvSpPr>
        <p:spPr>
          <a:xfrm>
            <a:off x="557212" y="1993628"/>
            <a:ext cx="11077575" cy="3375541"/>
          </a:xfrm>
        </p:spPr>
        <p:txBody>
          <a:bodyPr>
            <a:normAutofit/>
          </a:bodyPr>
          <a:lstStyle/>
          <a:p>
            <a:pPr marL="0" indent="0">
              <a:lnSpc>
                <a:spcPct val="110000"/>
              </a:lnSpc>
              <a:buNone/>
            </a:pPr>
            <a:r>
              <a:rPr lang="fr-FR" sz="1800" dirty="0">
                <a:latin typeface="+mj-lt"/>
              </a:rPr>
              <a:t>Remédier à la participation limitée des citoyens aux processus démocratiques et, plus largement, à la vie politique et sociale de leurs communautés ; pallier le manque de connaissance de l’Union européenne.</a:t>
            </a:r>
          </a:p>
          <a:p>
            <a:pPr>
              <a:lnSpc>
                <a:spcPct val="110000"/>
              </a:lnSpc>
            </a:pPr>
            <a:endParaRPr lang="fr-FR" sz="900" dirty="0">
              <a:latin typeface="+mj-lt"/>
            </a:endParaRPr>
          </a:p>
          <a:p>
            <a:pPr marL="0" indent="0">
              <a:lnSpc>
                <a:spcPct val="110000"/>
              </a:lnSpc>
              <a:buNone/>
            </a:pPr>
            <a:r>
              <a:rPr lang="fr-FR" sz="1800" dirty="0">
                <a:latin typeface="+mj-lt"/>
              </a:rPr>
              <a:t>Dans vos projets et activités Erasmus+ :</a:t>
            </a:r>
          </a:p>
          <a:p>
            <a:pPr marL="457200" indent="-457200">
              <a:lnSpc>
                <a:spcPct val="110000"/>
              </a:lnSpc>
              <a:buFont typeface="Wingdings" panose="05000000000000000000" pitchFamily="2" charset="2"/>
              <a:buChar char="Ø"/>
            </a:pPr>
            <a:r>
              <a:rPr lang="fr-FR" sz="1800" dirty="0">
                <a:latin typeface="+mj-lt"/>
              </a:rPr>
              <a:t>Encourager l’</a:t>
            </a:r>
            <a:r>
              <a:rPr lang="fr-FR" sz="1800" b="1" dirty="0">
                <a:latin typeface="+mj-lt"/>
              </a:rPr>
              <a:t>acquisition de compétences sociales et interculturelles</a:t>
            </a:r>
            <a:r>
              <a:rPr lang="fr-FR" sz="1800" dirty="0">
                <a:latin typeface="+mj-lt"/>
              </a:rPr>
              <a:t>, l’esprit critique et l’éducation aux médias</a:t>
            </a:r>
          </a:p>
          <a:p>
            <a:pPr marL="457200" indent="-457200">
              <a:lnSpc>
                <a:spcPct val="110000"/>
              </a:lnSpc>
              <a:buFont typeface="Wingdings" panose="05000000000000000000" pitchFamily="2" charset="2"/>
              <a:buChar char="Ø"/>
            </a:pPr>
            <a:r>
              <a:rPr lang="fr-FR" sz="1800" dirty="0">
                <a:latin typeface="+mj-lt"/>
              </a:rPr>
              <a:t>Offrir des possibilités de </a:t>
            </a:r>
            <a:r>
              <a:rPr lang="fr-FR" sz="1800" b="1" dirty="0">
                <a:latin typeface="+mj-lt"/>
              </a:rPr>
              <a:t>participation à la vie démocratique</a:t>
            </a:r>
            <a:r>
              <a:rPr lang="fr-FR" sz="1800" dirty="0">
                <a:latin typeface="+mj-lt"/>
              </a:rPr>
              <a:t> et d’</a:t>
            </a:r>
            <a:r>
              <a:rPr lang="fr-FR" sz="1800" b="1" dirty="0">
                <a:latin typeface="+mj-lt"/>
              </a:rPr>
              <a:t>engagement social et civique</a:t>
            </a:r>
          </a:p>
          <a:p>
            <a:pPr marL="457200" indent="-457200">
              <a:lnSpc>
                <a:spcPct val="110000"/>
              </a:lnSpc>
              <a:buFont typeface="Wingdings" panose="05000000000000000000" pitchFamily="2" charset="2"/>
              <a:buChar char="Ø"/>
            </a:pPr>
            <a:r>
              <a:rPr lang="fr-FR" sz="1800" dirty="0">
                <a:latin typeface="+mj-lt"/>
              </a:rPr>
              <a:t>Soutenir une </a:t>
            </a:r>
            <a:r>
              <a:rPr lang="fr-FR" sz="1800" b="1" dirty="0">
                <a:latin typeface="+mj-lt"/>
              </a:rPr>
              <a:t>meilleure compréhension des valeurs communes de l’UE</a:t>
            </a:r>
          </a:p>
          <a:p>
            <a:pPr marL="457200" indent="-457200">
              <a:lnSpc>
                <a:spcPct val="110000"/>
              </a:lnSpc>
              <a:buFont typeface="Wingdings" panose="05000000000000000000" pitchFamily="2" charset="2"/>
              <a:buChar char="Ø"/>
            </a:pPr>
            <a:r>
              <a:rPr lang="fr-FR" sz="1800" dirty="0">
                <a:latin typeface="+mj-lt"/>
              </a:rPr>
              <a:t>Faire connaître le </a:t>
            </a:r>
            <a:r>
              <a:rPr lang="fr-FR" sz="1800" b="1" dirty="0">
                <a:latin typeface="+mj-lt"/>
              </a:rPr>
              <a:t>patrimoine social, culturel et historique de l’UE</a:t>
            </a:r>
          </a:p>
          <a:p>
            <a:pPr marL="457200" indent="-457200">
              <a:lnSpc>
                <a:spcPct val="110000"/>
              </a:lnSpc>
              <a:buFont typeface="Wingdings" panose="05000000000000000000" pitchFamily="2" charset="2"/>
              <a:buChar char="Ø"/>
            </a:pPr>
            <a:endParaRPr lang="fr-FR" sz="1100" dirty="0">
              <a:latin typeface="+mj-lt"/>
            </a:endParaRPr>
          </a:p>
        </p:txBody>
      </p:sp>
      <p:pic>
        <p:nvPicPr>
          <p:cNvPr id="5" name="Image 4">
            <a:extLst>
              <a:ext uri="{FF2B5EF4-FFF2-40B4-BE49-F238E27FC236}">
                <a16:creationId xmlns:a16="http://schemas.microsoft.com/office/drawing/2014/main" id="{E097DBDB-E8D6-4FDF-BF2C-E3E8819A0492}"/>
              </a:ext>
            </a:extLst>
          </p:cNvPr>
          <p:cNvPicPr>
            <a:picLocks noChangeAspect="1"/>
          </p:cNvPicPr>
          <p:nvPr/>
        </p:nvPicPr>
        <p:blipFill rotWithShape="1">
          <a:blip r:embed="rId3"/>
          <a:srcRect t="6961" b="3525"/>
          <a:stretch/>
        </p:blipFill>
        <p:spPr>
          <a:xfrm>
            <a:off x="10877104" y="259061"/>
            <a:ext cx="1181100" cy="1628503"/>
          </a:xfrm>
          <a:prstGeom prst="rect">
            <a:avLst/>
          </a:prstGeom>
        </p:spPr>
      </p:pic>
      <p:sp>
        <p:nvSpPr>
          <p:cNvPr id="6" name="ZoneTexte 5">
            <a:extLst>
              <a:ext uri="{FF2B5EF4-FFF2-40B4-BE49-F238E27FC236}">
                <a16:creationId xmlns:a16="http://schemas.microsoft.com/office/drawing/2014/main" id="{43DDAEAD-0715-4B82-A1E3-1A77611EB850}"/>
              </a:ext>
            </a:extLst>
          </p:cNvPr>
          <p:cNvSpPr txBox="1"/>
          <p:nvPr/>
        </p:nvSpPr>
        <p:spPr>
          <a:xfrm>
            <a:off x="1120677" y="5523083"/>
            <a:ext cx="9950646" cy="1015663"/>
          </a:xfrm>
          <a:prstGeom prst="rect">
            <a:avLst/>
          </a:prstGeom>
          <a:noFill/>
        </p:spPr>
        <p:txBody>
          <a:bodyPr wrap="square" rtlCol="0">
            <a:spAutoFit/>
          </a:bodyPr>
          <a:lstStyle/>
          <a:p>
            <a:r>
              <a:rPr lang="fr-FR" sz="2000" i="1" dirty="0">
                <a:latin typeface="+mj-lt"/>
              </a:rPr>
              <a:t>Pour vous aider et vous inspirer, consultez la </a:t>
            </a:r>
            <a:r>
              <a:rPr lang="fr-FR" sz="2000" i="1" dirty="0">
                <a:latin typeface="+mj-lt"/>
                <a:hlinkClick r:id="rId4"/>
              </a:rPr>
              <a:t>Note de l’Observatoire n°23 « L’engagement social et citoyen dans les projets Erasmus+ et le Cors européen de solidarité » </a:t>
            </a:r>
            <a:r>
              <a:rPr lang="fr-FR" sz="2000" i="1" dirty="0">
                <a:latin typeface="+mj-lt"/>
              </a:rPr>
              <a:t>ainsi que le </a:t>
            </a:r>
            <a:r>
              <a:rPr lang="fr-FR" sz="2000" i="1" dirty="0">
                <a:latin typeface="+mj-lt"/>
                <a:hlinkClick r:id="rId5"/>
              </a:rPr>
              <a:t>« Recueil de projets : Citoyenneté européenne »</a:t>
            </a:r>
            <a:endParaRPr lang="fr-FR" sz="2000" i="1" dirty="0">
              <a:latin typeface="+mj-lt"/>
            </a:endParaRPr>
          </a:p>
        </p:txBody>
      </p:sp>
    </p:spTree>
    <p:extLst>
      <p:ext uri="{BB962C8B-B14F-4D97-AF65-F5344CB8AC3E}">
        <p14:creationId xmlns:p14="http://schemas.microsoft.com/office/powerpoint/2010/main" val="2782408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4185080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p:cNvGraphicFramePr/>
          <p:nvPr>
            <p:extLst>
              <p:ext uri="{D42A27DB-BD31-4B8C-83A1-F6EECF244321}">
                <p14:modId xmlns:p14="http://schemas.microsoft.com/office/powerpoint/2010/main" val="618822784"/>
              </p:ext>
            </p:extLst>
          </p:nvPr>
        </p:nvGraphicFramePr>
        <p:xfrm>
          <a:off x="1917404" y="1473549"/>
          <a:ext cx="8427068" cy="4777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a:extLst>
              <a:ext uri="{FF2B5EF4-FFF2-40B4-BE49-F238E27FC236}">
                <a16:creationId xmlns:a16="http://schemas.microsoft.com/office/drawing/2014/main" id="{924D8AD5-5EA5-4B0C-BFD9-6ACBF79F5941}"/>
              </a:ext>
            </a:extLst>
          </p:cNvPr>
          <p:cNvSpPr>
            <a:spLocks noGrp="1"/>
          </p:cNvSpPr>
          <p:nvPr>
            <p:ph type="title"/>
          </p:nvPr>
        </p:nvSpPr>
        <p:spPr>
          <a:xfrm>
            <a:off x="838200" y="179183"/>
            <a:ext cx="10515600" cy="1325563"/>
          </a:xfrm>
        </p:spPr>
        <p:txBody>
          <a:bodyPr/>
          <a:lstStyle/>
          <a:p>
            <a:r>
              <a:rPr lang="fr-FR" dirty="0"/>
              <a:t>Mots-clés</a:t>
            </a:r>
          </a:p>
        </p:txBody>
      </p:sp>
    </p:spTree>
    <p:extLst>
      <p:ext uri="{BB962C8B-B14F-4D97-AF65-F5344CB8AC3E}">
        <p14:creationId xmlns:p14="http://schemas.microsoft.com/office/powerpoint/2010/main" val="2217387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D22A5-5BFC-431A-B74C-C3785649975A}"/>
              </a:ext>
            </a:extLst>
          </p:cNvPr>
          <p:cNvSpPr>
            <a:spLocks noGrp="1"/>
          </p:cNvSpPr>
          <p:nvPr>
            <p:ph type="title"/>
          </p:nvPr>
        </p:nvSpPr>
        <p:spPr/>
        <p:txBody>
          <a:bodyPr/>
          <a:lstStyle/>
          <a:p>
            <a:r>
              <a:rPr lang="fr-FR" dirty="0"/>
              <a:t>Conduire une réflexion globale au niveau de l’établissement</a:t>
            </a:r>
          </a:p>
        </p:txBody>
      </p:sp>
      <p:sp>
        <p:nvSpPr>
          <p:cNvPr id="6" name="Espace réservé du contenu 2">
            <a:extLst>
              <a:ext uri="{FF2B5EF4-FFF2-40B4-BE49-F238E27FC236}">
                <a16:creationId xmlns:a16="http://schemas.microsoft.com/office/drawing/2014/main" id="{3D3BC8B2-A94D-4C84-8F7C-D966F5AA3A14}"/>
              </a:ext>
            </a:extLst>
          </p:cNvPr>
          <p:cNvSpPr txBox="1">
            <a:spLocks/>
          </p:cNvSpPr>
          <p:nvPr/>
        </p:nvSpPr>
        <p:spPr>
          <a:xfrm>
            <a:off x="1100545" y="2131592"/>
            <a:ext cx="9990909" cy="3354808"/>
          </a:xfrm>
          <a:prstGeom prst="rect">
            <a:avLst/>
          </a:prstGeom>
          <a:solidFill>
            <a:schemeClr val="bg1">
              <a:lumMod val="95000"/>
            </a:schemeClr>
          </a:solidFill>
        </p:spPr>
        <p:txBody>
          <a:bodyPr anchor="ctr">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Impliquer la participation de l’ensemble des services de l’établissement (Direction et/ou gouvernance, Relations internationales, Service pédagogique, Service de gestion financière et comptable)</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Ne pas oublier que tous les publics sont éligibles au programme Erasmus+</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Identifier les forces, faiblesses, menaces, opportunités (voir analyse SWOT)</a:t>
            </a:r>
          </a:p>
        </p:txBody>
      </p:sp>
    </p:spTree>
    <p:extLst>
      <p:ext uri="{BB962C8B-B14F-4D97-AF65-F5344CB8AC3E}">
        <p14:creationId xmlns:p14="http://schemas.microsoft.com/office/powerpoint/2010/main" val="674556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CB377BE-EF4F-43B4-A3D7-4464481AB020}"/>
              </a:ext>
            </a:extLst>
          </p:cNvPr>
          <p:cNvSpPr>
            <a:spLocks noGrp="1"/>
          </p:cNvSpPr>
          <p:nvPr>
            <p:ph type="title"/>
          </p:nvPr>
        </p:nvSpPr>
        <p:spPr>
          <a:xfrm>
            <a:off x="557212" y="249622"/>
            <a:ext cx="10515600" cy="1325563"/>
          </a:xfrm>
        </p:spPr>
        <p:txBody>
          <a:bodyPr/>
          <a:lstStyle/>
          <a:p>
            <a:r>
              <a:rPr lang="fr-FR" dirty="0"/>
              <a:t>Comment utiliser ce diaporama ?</a:t>
            </a:r>
          </a:p>
        </p:txBody>
      </p:sp>
      <p:sp>
        <p:nvSpPr>
          <p:cNvPr id="4" name="Espace réservé du contenu 3">
            <a:extLst>
              <a:ext uri="{FF2B5EF4-FFF2-40B4-BE49-F238E27FC236}">
                <a16:creationId xmlns:a16="http://schemas.microsoft.com/office/drawing/2014/main" id="{D56F925D-6E05-4D93-94EF-ACE652FE4732}"/>
              </a:ext>
            </a:extLst>
          </p:cNvPr>
          <p:cNvSpPr>
            <a:spLocks noGrp="1"/>
          </p:cNvSpPr>
          <p:nvPr>
            <p:ph idx="1"/>
          </p:nvPr>
        </p:nvSpPr>
        <p:spPr>
          <a:xfrm>
            <a:off x="557212" y="1449388"/>
            <a:ext cx="11077575" cy="4672012"/>
          </a:xfrm>
        </p:spPr>
        <p:txBody>
          <a:bodyPr>
            <a:normAutofit lnSpcReduction="10000"/>
          </a:bodyPr>
          <a:lstStyle/>
          <a:p>
            <a:pPr marL="342900" indent="-342900">
              <a:lnSpc>
                <a:spcPct val="150000"/>
              </a:lnSpc>
              <a:buClr>
                <a:srgbClr val="FFC000"/>
              </a:buClr>
              <a:buFont typeface="Wingdings" panose="05000000000000000000" pitchFamily="2" charset="2"/>
              <a:buChar char="§"/>
            </a:pPr>
            <a:r>
              <a:rPr lang="fr-FR" sz="2400" dirty="0"/>
              <a:t>Ce support a vocation à présenter l’appel à candidatures à la Charte ECHE 2026 dans sa globalité, mais il ne suffit pas pour préparer votre candidature.</a:t>
            </a:r>
          </a:p>
          <a:p>
            <a:pPr marL="342900" indent="-342900">
              <a:lnSpc>
                <a:spcPct val="150000"/>
              </a:lnSpc>
              <a:buClr>
                <a:srgbClr val="FFC000"/>
              </a:buClr>
              <a:buFont typeface="Wingdings" panose="05000000000000000000" pitchFamily="2" charset="2"/>
              <a:buChar char="§"/>
            </a:pPr>
            <a:r>
              <a:rPr lang="fr-FR" sz="2400" dirty="0"/>
              <a:t>Il doit être consulté en complément des textes officiels produits par la Commission européenne, qui explicitent les attendus d’une candidature à la Charte. Il doit également être consulté en complément des supports produits par l’Agence Erasmus+ France pour vous guider dans la rédaction de votre candidature.</a:t>
            </a:r>
          </a:p>
          <a:p>
            <a:pPr marL="342900" indent="-342900">
              <a:lnSpc>
                <a:spcPct val="150000"/>
              </a:lnSpc>
              <a:buClr>
                <a:srgbClr val="FFC000"/>
              </a:buClr>
              <a:buFont typeface="Wingdings" panose="05000000000000000000" pitchFamily="2" charset="2"/>
              <a:buChar char="§"/>
            </a:pPr>
            <a:r>
              <a:rPr lang="fr-FR" sz="2400" dirty="0"/>
              <a:t>Nous mettons ces ressources à votre disposition et vous indiquons où les trouver en fin de présentation.</a:t>
            </a:r>
            <a:endParaRPr lang="fr-FR" sz="2400" dirty="0">
              <a:solidFill>
                <a:srgbClr val="FF0000"/>
              </a:solidFill>
            </a:endParaRPr>
          </a:p>
        </p:txBody>
      </p:sp>
    </p:spTree>
    <p:extLst>
      <p:ext uri="{BB962C8B-B14F-4D97-AF65-F5344CB8AC3E}">
        <p14:creationId xmlns:p14="http://schemas.microsoft.com/office/powerpoint/2010/main" val="2228443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C0440E-59F6-4ED8-B01A-0EA29E2B3713}"/>
              </a:ext>
            </a:extLst>
          </p:cNvPr>
          <p:cNvSpPr>
            <a:spLocks noGrp="1"/>
          </p:cNvSpPr>
          <p:nvPr>
            <p:ph type="title"/>
          </p:nvPr>
        </p:nvSpPr>
        <p:spPr/>
        <p:txBody>
          <a:bodyPr/>
          <a:lstStyle/>
          <a:p>
            <a:r>
              <a:rPr lang="fr-FR" dirty="0"/>
              <a:t>S’appuyer sur les coopérations, partenariats et pratiques déjà existants</a:t>
            </a:r>
          </a:p>
        </p:txBody>
      </p:sp>
      <p:sp>
        <p:nvSpPr>
          <p:cNvPr id="6" name="Espace réservé du contenu 2">
            <a:extLst>
              <a:ext uri="{FF2B5EF4-FFF2-40B4-BE49-F238E27FC236}">
                <a16:creationId xmlns:a16="http://schemas.microsoft.com/office/drawing/2014/main" id="{12B9432D-0866-4727-90CB-52C59C5475DD}"/>
              </a:ext>
            </a:extLst>
          </p:cNvPr>
          <p:cNvSpPr txBox="1">
            <a:spLocks/>
          </p:cNvSpPr>
          <p:nvPr/>
        </p:nvSpPr>
        <p:spPr>
          <a:xfrm>
            <a:off x="1101000" y="2058845"/>
            <a:ext cx="9990000" cy="3355200"/>
          </a:xfrm>
          <a:prstGeom prst="rect">
            <a:avLst/>
          </a:prstGeom>
          <a:solidFill>
            <a:schemeClr val="bg1">
              <a:lumMod val="95000"/>
            </a:schemeClr>
          </a:solidFill>
        </p:spPr>
        <p:txBody>
          <a:bodyPr anchor="ctr">
            <a:norm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nSpc>
                <a:spcPct val="110000"/>
              </a:lnSpc>
              <a:spcBef>
                <a:spcPts val="1000"/>
              </a:spcBef>
              <a:buClr>
                <a:srgbClr val="CC0099"/>
              </a:buClr>
              <a:buNone/>
              <a:defRPr/>
            </a:pPr>
            <a:endParaRPr lang="fr-FR" sz="1800" dirty="0">
              <a:latin typeface="+mj-lt"/>
            </a:endParaRP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Identifier en interne les partenariats déjà mis en place</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Expliciter et valoriser les pratiques mises en place dans le cadre des partenariats ou des mobilités</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S’appuyer sur les collectivités territoriales (projets de coopération déjà mis en œuvre, jumelages, etc.)</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Travailler avec vos réseaux (consortiums, territoriaux, thématiques)</a:t>
            </a:r>
            <a:endParaRPr lang="fr-FR" sz="2800" dirty="0">
              <a:solidFill>
                <a:prstClr val="black"/>
              </a:solidFill>
              <a:latin typeface="+mj-lt"/>
            </a:endParaRP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kumimoji="0" lang="fr-FR" sz="24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993714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A0558-16A8-422E-BBB6-B8162FF12506}"/>
              </a:ext>
            </a:extLst>
          </p:cNvPr>
          <p:cNvSpPr>
            <a:spLocks noGrp="1"/>
          </p:cNvSpPr>
          <p:nvPr>
            <p:ph type="title"/>
          </p:nvPr>
        </p:nvSpPr>
        <p:spPr/>
        <p:txBody>
          <a:bodyPr/>
          <a:lstStyle/>
          <a:p>
            <a:r>
              <a:rPr lang="fr-FR" dirty="0"/>
              <a:t>Penser stratégique</a:t>
            </a:r>
          </a:p>
        </p:txBody>
      </p:sp>
      <p:sp>
        <p:nvSpPr>
          <p:cNvPr id="6" name="Espace réservé du contenu 2">
            <a:extLst>
              <a:ext uri="{FF2B5EF4-FFF2-40B4-BE49-F238E27FC236}">
                <a16:creationId xmlns:a16="http://schemas.microsoft.com/office/drawing/2014/main" id="{50E7D813-0D35-4D5B-BAD2-381797818B7A}"/>
              </a:ext>
            </a:extLst>
          </p:cNvPr>
          <p:cNvSpPr txBox="1">
            <a:spLocks/>
          </p:cNvSpPr>
          <p:nvPr/>
        </p:nvSpPr>
        <p:spPr>
          <a:xfrm>
            <a:off x="1101000" y="1869646"/>
            <a:ext cx="9990000" cy="3681415"/>
          </a:xfrm>
          <a:prstGeom prst="rect">
            <a:avLst/>
          </a:prstGeom>
          <a:solidFill>
            <a:schemeClr val="bg1">
              <a:lumMod val="95000"/>
            </a:schemeClr>
          </a:solidFill>
        </p:spPr>
        <p:txBody>
          <a:bodyPr anchor="ctr">
            <a:normAutofit fontScale="92500" lnSpcReduction="1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a:lnSpc>
                <a:spcPct val="110000"/>
              </a:lnSpc>
              <a:spcBef>
                <a:spcPts val="1000"/>
              </a:spcBef>
              <a:buClr>
                <a:srgbClr val="CC0099"/>
              </a:buClr>
              <a:buNone/>
              <a:defRPr/>
            </a:pPr>
            <a:endParaRPr lang="fr-FR" sz="1700" dirty="0">
              <a:latin typeface="+mj-lt"/>
            </a:endParaRP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L’élaboration de votre candidature à la Charte doit refléter le projet d’ouverture européenne et internationale de votre établissement, à court et moyen/long terme</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Montrer la valeur ajoutée de votre participation au programme Erasmus+ pour les apprenants, les personnels et l’établissement</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Mettre en œuvre une méthodologie permettant d’obtenir un impact durable des investissements réalisés dans la formation et l’éducation : impact sur les individus, sur l’organisme, à l’échelle des systèmes/politiques</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solidFill>
                  <a:prstClr val="black"/>
                </a:solidFill>
                <a:latin typeface="+mj-lt"/>
              </a:rPr>
              <a:t>Rester réaliste : on fait ce que l’on peut mais on le fait bien</a:t>
            </a:r>
            <a:endParaRPr lang="fr-FR" sz="2400" dirty="0">
              <a:latin typeface="+mj-lt"/>
            </a:endParaRP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kumimoji="0" lang="fr-FR" sz="24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13490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5840CF-F4ED-42DF-8AE4-C3352C6AFE7A}"/>
              </a:ext>
            </a:extLst>
          </p:cNvPr>
          <p:cNvSpPr>
            <a:spLocks noGrp="1"/>
          </p:cNvSpPr>
          <p:nvPr>
            <p:ph type="title"/>
          </p:nvPr>
        </p:nvSpPr>
        <p:spPr/>
        <p:txBody>
          <a:bodyPr/>
          <a:lstStyle/>
          <a:p>
            <a:r>
              <a:rPr lang="fr-FR" dirty="0"/>
              <a:t>Rester cohérent avec l’esprit du programme Erasmus+</a:t>
            </a:r>
          </a:p>
        </p:txBody>
      </p:sp>
      <p:sp>
        <p:nvSpPr>
          <p:cNvPr id="6" name="Espace réservé du contenu 2">
            <a:extLst>
              <a:ext uri="{FF2B5EF4-FFF2-40B4-BE49-F238E27FC236}">
                <a16:creationId xmlns:a16="http://schemas.microsoft.com/office/drawing/2014/main" id="{0FCFE7F3-1A72-4FFB-B845-19E597371EBD}"/>
              </a:ext>
            </a:extLst>
          </p:cNvPr>
          <p:cNvSpPr txBox="1">
            <a:spLocks/>
          </p:cNvSpPr>
          <p:nvPr/>
        </p:nvSpPr>
        <p:spPr>
          <a:xfrm>
            <a:off x="1101000" y="1998024"/>
            <a:ext cx="9990000" cy="3355200"/>
          </a:xfrm>
          <a:prstGeom prst="rect">
            <a:avLst/>
          </a:prstGeom>
          <a:solidFill>
            <a:schemeClr val="bg1">
              <a:lumMod val="95000"/>
            </a:schemeClr>
          </a:solidFill>
        </p:spPr>
        <p:txBody>
          <a:bodyPr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457200" lvl="1" indent="-457200">
              <a:lnSpc>
                <a:spcPct val="110000"/>
              </a:lnSpc>
              <a:spcBef>
                <a:spcPts val="1000"/>
              </a:spcBef>
              <a:buClr>
                <a:schemeClr val="accent4"/>
              </a:buClr>
              <a:buFont typeface="Wingdings" panose="05000000000000000000" pitchFamily="2" charset="2"/>
              <a:buChar char="ü"/>
              <a:defRPr/>
            </a:pPr>
            <a:r>
              <a:rPr lang="fr-FR" sz="2400" dirty="0">
                <a:latin typeface="+mj-lt"/>
              </a:rPr>
              <a:t>Garder sans cesse en tête les priorités du programme (inclusion, transition écologique, transition numérique, citoyenneté européenne et participation à la vie démocratique)</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solidFill>
                  <a:srgbClr val="000000"/>
                </a:solidFill>
                <a:latin typeface="+mj-lt"/>
                <a:cs typeface="Tahoma" pitchFamily="2"/>
              </a:rPr>
              <a:t>Reconnaitre les acquis d’apprentissage des mobilités</a:t>
            </a:r>
          </a:p>
          <a:p>
            <a:pPr marL="457200" lvl="1" indent="-457200">
              <a:lnSpc>
                <a:spcPct val="110000"/>
              </a:lnSpc>
              <a:spcBef>
                <a:spcPts val="1000"/>
              </a:spcBef>
              <a:buClr>
                <a:schemeClr val="accent4"/>
              </a:buClr>
              <a:buFont typeface="Wingdings" panose="05000000000000000000" pitchFamily="2" charset="2"/>
              <a:buChar char="ü"/>
              <a:defRPr/>
            </a:pPr>
            <a:r>
              <a:rPr lang="fr-FR" sz="2400" dirty="0">
                <a:solidFill>
                  <a:prstClr val="black"/>
                </a:solidFill>
                <a:latin typeface="+mj-lt"/>
              </a:rPr>
              <a:t>Davantage de transparence </a:t>
            </a:r>
            <a:r>
              <a:rPr lang="fr-FR" sz="2400" dirty="0">
                <a:solidFill>
                  <a:srgbClr val="000000"/>
                </a:solidFill>
                <a:latin typeface="+mj-lt"/>
                <a:ea typeface="Andale Sans UI" pitchFamily="2"/>
                <a:cs typeface="Tahoma" pitchFamily="2"/>
              </a:rPr>
              <a:t>(stratégie, organisation de la mobilité, catalogue des cours, etc., visible sur le site internet de l'établissement)</a:t>
            </a:r>
          </a:p>
        </p:txBody>
      </p:sp>
    </p:spTree>
    <p:extLst>
      <p:ext uri="{BB962C8B-B14F-4D97-AF65-F5344CB8AC3E}">
        <p14:creationId xmlns:p14="http://schemas.microsoft.com/office/powerpoint/2010/main" val="2221144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28553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20FF832-8870-42D7-A840-5FB705E2CD69}"/>
              </a:ext>
            </a:extLst>
          </p:cNvPr>
          <p:cNvPicPr>
            <a:picLocks noChangeAspect="1"/>
          </p:cNvPicPr>
          <p:nvPr/>
        </p:nvPicPr>
        <p:blipFill>
          <a:blip r:embed="rId3"/>
          <a:stretch>
            <a:fillRect/>
          </a:stretch>
        </p:blipFill>
        <p:spPr>
          <a:xfrm>
            <a:off x="159609" y="3024827"/>
            <a:ext cx="3499504" cy="1221970"/>
          </a:xfrm>
          <a:prstGeom prst="rect">
            <a:avLst/>
          </a:prstGeom>
        </p:spPr>
      </p:pic>
      <p:pic>
        <p:nvPicPr>
          <p:cNvPr id="3" name="Image 2">
            <a:extLst>
              <a:ext uri="{FF2B5EF4-FFF2-40B4-BE49-F238E27FC236}">
                <a16:creationId xmlns:a16="http://schemas.microsoft.com/office/drawing/2014/main" id="{B80C55E5-B62A-D853-1F69-5013061D44AC}"/>
              </a:ext>
            </a:extLst>
          </p:cNvPr>
          <p:cNvPicPr>
            <a:picLocks noChangeAspect="1"/>
          </p:cNvPicPr>
          <p:nvPr/>
        </p:nvPicPr>
        <p:blipFill>
          <a:blip r:embed="rId4"/>
          <a:stretch>
            <a:fillRect/>
          </a:stretch>
        </p:blipFill>
        <p:spPr>
          <a:xfrm>
            <a:off x="4296229" y="1867731"/>
            <a:ext cx="7895771" cy="3368531"/>
          </a:xfrm>
          <a:prstGeom prst="rect">
            <a:avLst/>
          </a:prstGeom>
        </p:spPr>
      </p:pic>
      <p:sp>
        <p:nvSpPr>
          <p:cNvPr id="4" name="Titre 3">
            <a:extLst>
              <a:ext uri="{FF2B5EF4-FFF2-40B4-BE49-F238E27FC236}">
                <a16:creationId xmlns:a16="http://schemas.microsoft.com/office/drawing/2014/main" id="{FD7FF97D-1C8B-4AA9-AEF3-A1E2F65954E5}"/>
              </a:ext>
            </a:extLst>
          </p:cNvPr>
          <p:cNvSpPr>
            <a:spLocks noGrp="1"/>
          </p:cNvSpPr>
          <p:nvPr>
            <p:ph type="title"/>
          </p:nvPr>
        </p:nvSpPr>
        <p:spPr>
          <a:xfrm>
            <a:off x="838200" y="277367"/>
            <a:ext cx="10515600" cy="1325563"/>
          </a:xfrm>
        </p:spPr>
        <p:txBody>
          <a:bodyPr/>
          <a:lstStyle/>
          <a:p>
            <a:r>
              <a:rPr lang="fr-FR" dirty="0"/>
              <a:t>Mon Projet Erasmus+ et la fiche action ECHE (1/2)</a:t>
            </a:r>
          </a:p>
        </p:txBody>
      </p:sp>
      <p:sp>
        <p:nvSpPr>
          <p:cNvPr id="11" name="Flèche : droite 10">
            <a:extLst>
              <a:ext uri="{FF2B5EF4-FFF2-40B4-BE49-F238E27FC236}">
                <a16:creationId xmlns:a16="http://schemas.microsoft.com/office/drawing/2014/main" id="{42CEE3D6-CFE0-4F9F-9BBB-CBC98A79770F}"/>
              </a:ext>
            </a:extLst>
          </p:cNvPr>
          <p:cNvSpPr/>
          <p:nvPr/>
        </p:nvSpPr>
        <p:spPr>
          <a:xfrm>
            <a:off x="3846514" y="3531677"/>
            <a:ext cx="722276" cy="317500"/>
          </a:xfrm>
          <a:prstGeom prst="rightArrow">
            <a:avLst/>
          </a:prstGeom>
          <a:solidFill>
            <a:srgbClr val="375C9E"/>
          </a:solidFill>
          <a:ln>
            <a:solidFill>
              <a:srgbClr val="375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4371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D818E2-5AB9-4894-9531-CE4D847F8B0E}"/>
              </a:ext>
            </a:extLst>
          </p:cNvPr>
          <p:cNvPicPr>
            <a:picLocks noChangeAspect="1"/>
          </p:cNvPicPr>
          <p:nvPr/>
        </p:nvPicPr>
        <p:blipFill>
          <a:blip r:embed="rId3"/>
          <a:stretch>
            <a:fillRect/>
          </a:stretch>
        </p:blipFill>
        <p:spPr>
          <a:xfrm>
            <a:off x="811706" y="1239736"/>
            <a:ext cx="10568588" cy="5298178"/>
          </a:xfrm>
          <a:prstGeom prst="rect">
            <a:avLst/>
          </a:prstGeom>
        </p:spPr>
      </p:pic>
      <p:pic>
        <p:nvPicPr>
          <p:cNvPr id="7" name="Image 6">
            <a:extLst>
              <a:ext uri="{FF2B5EF4-FFF2-40B4-BE49-F238E27FC236}">
                <a16:creationId xmlns:a16="http://schemas.microsoft.com/office/drawing/2014/main" id="{520FF832-8870-42D7-A840-5FB705E2CD69}"/>
              </a:ext>
            </a:extLst>
          </p:cNvPr>
          <p:cNvPicPr>
            <a:picLocks noChangeAspect="1"/>
          </p:cNvPicPr>
          <p:nvPr/>
        </p:nvPicPr>
        <p:blipFill>
          <a:blip r:embed="rId4"/>
          <a:stretch>
            <a:fillRect/>
          </a:stretch>
        </p:blipFill>
        <p:spPr>
          <a:xfrm>
            <a:off x="246512" y="1168084"/>
            <a:ext cx="2633716" cy="919651"/>
          </a:xfrm>
          <a:prstGeom prst="rect">
            <a:avLst/>
          </a:prstGeom>
        </p:spPr>
      </p:pic>
      <p:sp>
        <p:nvSpPr>
          <p:cNvPr id="12" name="Oval 1">
            <a:extLst>
              <a:ext uri="{FF2B5EF4-FFF2-40B4-BE49-F238E27FC236}">
                <a16:creationId xmlns:a16="http://schemas.microsoft.com/office/drawing/2014/main" id="{2D80BAA6-C351-4351-BA9D-ABCFD504CB1B}"/>
              </a:ext>
            </a:extLst>
          </p:cNvPr>
          <p:cNvSpPr/>
          <p:nvPr/>
        </p:nvSpPr>
        <p:spPr>
          <a:xfrm>
            <a:off x="2505421" y="3210342"/>
            <a:ext cx="3490371" cy="139752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cxnSp>
        <p:nvCxnSpPr>
          <p:cNvPr id="13" name="Straight Arrow Connector 7">
            <a:extLst>
              <a:ext uri="{FF2B5EF4-FFF2-40B4-BE49-F238E27FC236}">
                <a16:creationId xmlns:a16="http://schemas.microsoft.com/office/drawing/2014/main" id="{C66978F0-73E5-41CE-AA2E-A7679DB1CF07}"/>
              </a:ext>
            </a:extLst>
          </p:cNvPr>
          <p:cNvCxnSpPr>
            <a:cxnSpLocks/>
          </p:cNvCxnSpPr>
          <p:nvPr/>
        </p:nvCxnSpPr>
        <p:spPr>
          <a:xfrm flipH="1">
            <a:off x="6096000" y="3491588"/>
            <a:ext cx="951100" cy="1654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itre 3">
            <a:extLst>
              <a:ext uri="{FF2B5EF4-FFF2-40B4-BE49-F238E27FC236}">
                <a16:creationId xmlns:a16="http://schemas.microsoft.com/office/drawing/2014/main" id="{352CFB34-EC6D-4E98-87D6-080E5DA7A1D0}"/>
              </a:ext>
            </a:extLst>
          </p:cNvPr>
          <p:cNvSpPr>
            <a:spLocks noGrp="1"/>
          </p:cNvSpPr>
          <p:nvPr>
            <p:ph type="title"/>
          </p:nvPr>
        </p:nvSpPr>
        <p:spPr>
          <a:xfrm>
            <a:off x="838200" y="117129"/>
            <a:ext cx="10515600" cy="1325563"/>
          </a:xfrm>
        </p:spPr>
        <p:txBody>
          <a:bodyPr/>
          <a:lstStyle/>
          <a:p>
            <a:r>
              <a:rPr lang="fr-FR" dirty="0"/>
              <a:t>Mon Projet Erasmus+ et la fiche action ECHE (2/2)</a:t>
            </a:r>
          </a:p>
        </p:txBody>
      </p:sp>
    </p:spTree>
    <p:extLst>
      <p:ext uri="{BB962C8B-B14F-4D97-AF65-F5344CB8AC3E}">
        <p14:creationId xmlns:p14="http://schemas.microsoft.com/office/powerpoint/2010/main" val="1002710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EE601-0FE4-461F-B206-41125A63B230}"/>
              </a:ext>
            </a:extLst>
          </p:cNvPr>
          <p:cNvSpPr>
            <a:spLocks noGrp="1"/>
          </p:cNvSpPr>
          <p:nvPr>
            <p:ph type="title"/>
          </p:nvPr>
        </p:nvSpPr>
        <p:spPr/>
        <p:txBody>
          <a:bodyPr/>
          <a:lstStyle/>
          <a:p>
            <a:r>
              <a:rPr lang="fr-FR" dirty="0"/>
              <a:t>Ressources incontournables</a:t>
            </a:r>
          </a:p>
        </p:txBody>
      </p:sp>
      <p:sp>
        <p:nvSpPr>
          <p:cNvPr id="4" name="Espace réservé du texte 3">
            <a:extLst>
              <a:ext uri="{FF2B5EF4-FFF2-40B4-BE49-F238E27FC236}">
                <a16:creationId xmlns:a16="http://schemas.microsoft.com/office/drawing/2014/main" id="{59AC9BB8-53BE-4D95-98B8-3FF07FC8DEF7}"/>
              </a:ext>
            </a:extLst>
          </p:cNvPr>
          <p:cNvSpPr>
            <a:spLocks noGrp="1"/>
          </p:cNvSpPr>
          <p:nvPr>
            <p:ph idx="1"/>
          </p:nvPr>
        </p:nvSpPr>
        <p:spPr>
          <a:xfrm>
            <a:off x="838200" y="1690688"/>
            <a:ext cx="10515600" cy="4351338"/>
          </a:xfrm>
        </p:spPr>
        <p:txBody>
          <a:bodyPr>
            <a:normAutofit lnSpcReduction="10000"/>
          </a:bodyPr>
          <a:lstStyle/>
          <a:p>
            <a:pPr marL="342900" indent="-342900">
              <a:lnSpc>
                <a:spcPct val="150000"/>
              </a:lnSpc>
              <a:buClr>
                <a:srgbClr val="FFC000"/>
              </a:buClr>
              <a:buFont typeface="Wingdings" panose="05000000000000000000" pitchFamily="2" charset="2"/>
              <a:buChar char="§"/>
            </a:pPr>
            <a:r>
              <a:rPr lang="fr-FR" sz="2400" dirty="0">
                <a:hlinkClick r:id="rId3"/>
              </a:rPr>
              <a:t>Bulletin Officiel de l’Education Nationale n°3 du 16 janvier 2025</a:t>
            </a:r>
            <a:r>
              <a:rPr lang="fr-FR" sz="2400" dirty="0"/>
              <a:t> </a:t>
            </a:r>
            <a:r>
              <a:rPr lang="fr-FR" sz="2400" i="1" dirty="0"/>
              <a:t>(en attente de publication du Bulletin 2026 qui prévaudra)</a:t>
            </a:r>
          </a:p>
          <a:p>
            <a:pPr marL="342900" indent="-342900">
              <a:lnSpc>
                <a:spcPct val="150000"/>
              </a:lnSpc>
              <a:buClr>
                <a:srgbClr val="FFC000"/>
              </a:buClr>
              <a:buFont typeface="Wingdings" panose="05000000000000000000" pitchFamily="2" charset="2"/>
              <a:buChar char="§"/>
            </a:pPr>
            <a:r>
              <a:rPr lang="fr-FR" sz="2400" dirty="0">
                <a:hlinkClick r:id="rId4"/>
              </a:rPr>
              <a:t>Appel à candidatures ECHE 2026</a:t>
            </a:r>
            <a:r>
              <a:rPr lang="fr-FR" sz="2400" dirty="0"/>
              <a:t> (</a:t>
            </a:r>
            <a:r>
              <a:rPr lang="fr-FR" sz="2400" i="1" dirty="0"/>
              <a:t>Call for certifications </a:t>
            </a:r>
            <a:r>
              <a:rPr lang="fr-FR" sz="2400" dirty="0"/>
              <a:t>en anglais)</a:t>
            </a:r>
          </a:p>
          <a:p>
            <a:pPr marL="342900" indent="-342900">
              <a:lnSpc>
                <a:spcPct val="150000"/>
              </a:lnSpc>
              <a:buClr>
                <a:srgbClr val="FFC000"/>
              </a:buClr>
              <a:buFont typeface="Wingdings" panose="05000000000000000000" pitchFamily="2" charset="2"/>
              <a:buChar char="§"/>
            </a:pPr>
            <a:r>
              <a:rPr lang="fr-FR" sz="2400" dirty="0">
                <a:hlinkClick r:id="rId5"/>
              </a:rPr>
              <a:t>Lignes directrices ECHE</a:t>
            </a:r>
            <a:r>
              <a:rPr lang="fr-FR" sz="2400" dirty="0"/>
              <a:t> (</a:t>
            </a:r>
            <a:r>
              <a:rPr lang="fr-FR" sz="2400" i="1" dirty="0"/>
              <a:t>ECHE Guidelines </a:t>
            </a:r>
            <a:r>
              <a:rPr lang="fr-FR" sz="2400" dirty="0"/>
              <a:t>en anglais)</a:t>
            </a:r>
          </a:p>
          <a:p>
            <a:pPr marL="342900" indent="-342900">
              <a:lnSpc>
                <a:spcPct val="150000"/>
              </a:lnSpc>
              <a:buClr>
                <a:srgbClr val="FFC000"/>
              </a:buClr>
              <a:buFont typeface="Wingdings" panose="05000000000000000000" pitchFamily="2" charset="2"/>
              <a:buChar char="§"/>
            </a:pPr>
            <a:r>
              <a:rPr lang="fr-FR" sz="2400" dirty="0">
                <a:hlinkClick r:id="rId6"/>
              </a:rPr>
              <a:t>Critères d’attribution détaillés</a:t>
            </a:r>
            <a:endParaRPr lang="fr-FR" sz="2400" dirty="0"/>
          </a:p>
          <a:p>
            <a:pPr marL="342900" indent="-342900">
              <a:lnSpc>
                <a:spcPct val="150000"/>
              </a:lnSpc>
              <a:buClr>
                <a:srgbClr val="FFC000"/>
              </a:buClr>
              <a:buFont typeface="Wingdings" panose="05000000000000000000" pitchFamily="2" charset="2"/>
              <a:buChar char="§"/>
            </a:pPr>
            <a:r>
              <a:rPr lang="fr-FR" sz="2400" dirty="0">
                <a:hlinkClick r:id="rId7"/>
              </a:rPr>
              <a:t>Formulaire de candidature commenté – Description administrative (partie A)</a:t>
            </a:r>
            <a:endParaRPr lang="fr-FR" sz="2400" dirty="0"/>
          </a:p>
          <a:p>
            <a:pPr marL="342900" indent="-342900">
              <a:lnSpc>
                <a:spcPct val="150000"/>
              </a:lnSpc>
              <a:buClr>
                <a:srgbClr val="FFC000"/>
              </a:buClr>
              <a:buFont typeface="Wingdings" panose="05000000000000000000" pitchFamily="2" charset="2"/>
              <a:buChar char="§"/>
            </a:pPr>
            <a:r>
              <a:rPr lang="fr-FR" sz="2400" dirty="0">
                <a:hlinkClick r:id="rId8"/>
              </a:rPr>
              <a:t>Formulaire de candidature commenté – Description technique (partie B)</a:t>
            </a:r>
            <a:endParaRPr lang="fr-FR" sz="2400" dirty="0"/>
          </a:p>
          <a:p>
            <a:endParaRPr lang="fr-FR" dirty="0"/>
          </a:p>
          <a:p>
            <a:endParaRPr lang="fr-FR" dirty="0"/>
          </a:p>
        </p:txBody>
      </p:sp>
    </p:spTree>
    <p:extLst>
      <p:ext uri="{BB962C8B-B14F-4D97-AF65-F5344CB8AC3E}">
        <p14:creationId xmlns:p14="http://schemas.microsoft.com/office/powerpoint/2010/main" val="3947357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87004A8-A01B-4AA0-8474-04AF0357EFEE}"/>
              </a:ext>
            </a:extLst>
          </p:cNvPr>
          <p:cNvSpPr>
            <a:spLocks noGrp="1"/>
          </p:cNvSpPr>
          <p:nvPr>
            <p:ph type="title"/>
          </p:nvPr>
        </p:nvSpPr>
        <p:spPr>
          <a:xfrm>
            <a:off x="838200" y="174404"/>
            <a:ext cx="10515600" cy="1325563"/>
          </a:xfrm>
        </p:spPr>
        <p:txBody>
          <a:bodyPr/>
          <a:lstStyle/>
          <a:p>
            <a:r>
              <a:rPr lang="fr-FR" dirty="0"/>
              <a:t>Près de chez vous, un Développeur Erasmus+</a:t>
            </a:r>
          </a:p>
        </p:txBody>
      </p:sp>
      <p:pic>
        <p:nvPicPr>
          <p:cNvPr id="3" name="Image 2">
            <a:extLst>
              <a:ext uri="{FF2B5EF4-FFF2-40B4-BE49-F238E27FC236}">
                <a16:creationId xmlns:a16="http://schemas.microsoft.com/office/drawing/2014/main" id="{51565FB6-F55F-3C7F-94B3-50E233DF4563}"/>
              </a:ext>
            </a:extLst>
          </p:cNvPr>
          <p:cNvPicPr>
            <a:picLocks noChangeAspect="1"/>
          </p:cNvPicPr>
          <p:nvPr/>
        </p:nvPicPr>
        <p:blipFill>
          <a:blip r:embed="rId3"/>
          <a:stretch>
            <a:fillRect/>
          </a:stretch>
        </p:blipFill>
        <p:spPr>
          <a:xfrm>
            <a:off x="1518854" y="1499967"/>
            <a:ext cx="9154292" cy="4481490"/>
          </a:xfrm>
          <a:prstGeom prst="rect">
            <a:avLst/>
          </a:prstGeom>
        </p:spPr>
      </p:pic>
    </p:spTree>
    <p:extLst>
      <p:ext uri="{BB962C8B-B14F-4D97-AF65-F5344CB8AC3E}">
        <p14:creationId xmlns:p14="http://schemas.microsoft.com/office/powerpoint/2010/main" val="3075201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ercle">
            <a:extLst>
              <a:ext uri="{FF2B5EF4-FFF2-40B4-BE49-F238E27FC236}">
                <a16:creationId xmlns:a16="http://schemas.microsoft.com/office/drawing/2014/main" id="{2F6FA1E2-BDBB-5993-5A57-D7E81805D54B}"/>
              </a:ext>
            </a:extLst>
          </p:cNvPr>
          <p:cNvSpPr/>
          <p:nvPr/>
        </p:nvSpPr>
        <p:spPr>
          <a:xfrm>
            <a:off x="18572563" y="-3313987"/>
            <a:ext cx="243618" cy="243618"/>
          </a:xfrm>
          <a:prstGeom prst="ellipse">
            <a:avLst/>
          </a:prstGeom>
          <a:ln w="25400">
            <a:solidFill>
              <a:srgbClr val="F5F6F8"/>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4" name="Cercle">
            <a:extLst>
              <a:ext uri="{FF2B5EF4-FFF2-40B4-BE49-F238E27FC236}">
                <a16:creationId xmlns:a16="http://schemas.microsoft.com/office/drawing/2014/main" id="{D73477A5-33DF-27F5-0DD9-BF5022387873}"/>
              </a:ext>
            </a:extLst>
          </p:cNvPr>
          <p:cNvSpPr/>
          <p:nvPr/>
        </p:nvSpPr>
        <p:spPr>
          <a:xfrm>
            <a:off x="19937189" y="-2583687"/>
            <a:ext cx="140135" cy="140135"/>
          </a:xfrm>
          <a:prstGeom prst="ellipse">
            <a:avLst/>
          </a:prstGeom>
          <a:solidFill>
            <a:srgbClr val="E3097D"/>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5" name="Cercle">
            <a:extLst>
              <a:ext uri="{FF2B5EF4-FFF2-40B4-BE49-F238E27FC236}">
                <a16:creationId xmlns:a16="http://schemas.microsoft.com/office/drawing/2014/main" id="{4B7D4A7D-9F70-9762-BFCD-0275F858F3E5}"/>
              </a:ext>
            </a:extLst>
          </p:cNvPr>
          <p:cNvSpPr/>
          <p:nvPr/>
        </p:nvSpPr>
        <p:spPr>
          <a:xfrm>
            <a:off x="-3055989" y="4714290"/>
            <a:ext cx="436397" cy="436397"/>
          </a:xfrm>
          <a:prstGeom prst="ellipse">
            <a:avLst/>
          </a:prstGeom>
          <a:ln w="25400">
            <a:solidFill>
              <a:srgbClr val="FFFFFF"/>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pic>
        <p:nvPicPr>
          <p:cNvPr id="7" name="Image 6">
            <a:extLst>
              <a:ext uri="{FF2B5EF4-FFF2-40B4-BE49-F238E27FC236}">
                <a16:creationId xmlns:a16="http://schemas.microsoft.com/office/drawing/2014/main" id="{E8964EA6-FD6C-DBD0-3CE0-86C1E93A2D2F}"/>
              </a:ext>
            </a:extLst>
          </p:cNvPr>
          <p:cNvPicPr>
            <a:picLocks noChangeAspect="1"/>
          </p:cNvPicPr>
          <p:nvPr/>
        </p:nvPicPr>
        <p:blipFill>
          <a:blip r:embed="rId3"/>
          <a:stretch>
            <a:fillRect/>
          </a:stretch>
        </p:blipFill>
        <p:spPr>
          <a:xfrm>
            <a:off x="0" y="0"/>
            <a:ext cx="12192000" cy="6858000"/>
          </a:xfrm>
          <a:prstGeom prst="rect">
            <a:avLst/>
          </a:prstGeom>
        </p:spPr>
      </p:pic>
      <p:sp>
        <p:nvSpPr>
          <p:cNvPr id="9" name="Titre 1">
            <a:extLst>
              <a:ext uri="{FF2B5EF4-FFF2-40B4-BE49-F238E27FC236}">
                <a16:creationId xmlns:a16="http://schemas.microsoft.com/office/drawing/2014/main" id="{03FECA48-7EAB-225F-DAB0-7BE674463510}"/>
              </a:ext>
            </a:extLst>
          </p:cNvPr>
          <p:cNvSpPr txBox="1">
            <a:spLocks/>
          </p:cNvSpPr>
          <p:nvPr/>
        </p:nvSpPr>
        <p:spPr>
          <a:xfrm>
            <a:off x="1129856" y="2495342"/>
            <a:ext cx="9424213" cy="2218947"/>
          </a:xfrm>
          <a:prstGeom prst="rect">
            <a:avLst/>
          </a:prstGeom>
        </p:spPr>
        <p:txBody>
          <a:bodyPr lIns="0" tIns="0" rIns="0" bIns="0" anchor="t">
            <a:normAutofit/>
          </a:bodyPr>
          <a:lstStyle>
            <a:lvl1pPr algn="ctr" defTabSz="914400" rtl="0" eaLnBrk="1" latinLnBrk="0" hangingPunct="1">
              <a:lnSpc>
                <a:spcPct val="90000"/>
              </a:lnSpc>
              <a:spcBef>
                <a:spcPct val="0"/>
              </a:spcBef>
              <a:buNone/>
              <a:defRPr sz="4000" kern="1200" baseline="0">
                <a:solidFill>
                  <a:srgbClr val="0000E2"/>
                </a:solidFill>
                <a:latin typeface="Verdana Gras" charset="0"/>
                <a:ea typeface="+mj-ea"/>
                <a:cs typeface="+mj-cs"/>
              </a:defRPr>
            </a:lvl1pPr>
          </a:lstStyle>
          <a:p>
            <a:pPr>
              <a:lnSpc>
                <a:spcPct val="150000"/>
              </a:lnSpc>
            </a:pPr>
            <a:endParaRPr lang="fr-FR" sz="1100" b="1" dirty="0">
              <a:solidFill>
                <a:schemeClr val="bg1"/>
              </a:solidFill>
            </a:endParaRPr>
          </a:p>
          <a:p>
            <a:r>
              <a:rPr lang="fr-FR" sz="2800" b="1" dirty="0">
                <a:solidFill>
                  <a:schemeClr val="bg1"/>
                </a:solidFill>
              </a:rPr>
              <a:t>Contact :</a:t>
            </a:r>
          </a:p>
          <a:p>
            <a:endParaRPr lang="fr-FR" sz="2800" b="1" dirty="0">
              <a:solidFill>
                <a:schemeClr val="bg1"/>
              </a:solidFill>
            </a:endParaRPr>
          </a:p>
          <a:p>
            <a:r>
              <a:rPr lang="fr-FR" sz="2800" b="1" dirty="0">
                <a:solidFill>
                  <a:schemeClr val="bg1"/>
                </a:solidFill>
                <a:hlinkClick r:id="rId4">
                  <a:extLst>
                    <a:ext uri="{A12FA001-AC4F-418D-AE19-62706E023703}">
                      <ahyp:hlinkClr xmlns:ahyp="http://schemas.microsoft.com/office/drawing/2018/hyperlinkcolor" val="tx"/>
                    </a:ext>
                  </a:extLst>
                </a:hlinkClick>
              </a:rPr>
              <a:t>promotion.superieur@agence-erasmus.fr</a:t>
            </a:r>
            <a:r>
              <a:rPr lang="fr-FR" sz="2800" b="1" dirty="0">
                <a:solidFill>
                  <a:schemeClr val="bg1"/>
                </a:solidFill>
              </a:rPr>
              <a:t> </a:t>
            </a:r>
          </a:p>
          <a:p>
            <a:pPr algn="l"/>
            <a:endParaRPr lang="fr-FR" sz="1100" b="1" i="1" dirty="0">
              <a:solidFill>
                <a:schemeClr val="bg1"/>
              </a:solidFill>
              <a:latin typeface="+mj-lt"/>
              <a:cs typeface="Arial" panose="020B0604020202020204" pitchFamily="34" charset="0"/>
            </a:endParaRPr>
          </a:p>
        </p:txBody>
      </p:sp>
      <p:sp>
        <p:nvSpPr>
          <p:cNvPr id="11" name="Cercle">
            <a:extLst>
              <a:ext uri="{FF2B5EF4-FFF2-40B4-BE49-F238E27FC236}">
                <a16:creationId xmlns:a16="http://schemas.microsoft.com/office/drawing/2014/main" id="{C787A353-9BF0-1A1B-2D9E-EC3363755EDD}"/>
              </a:ext>
            </a:extLst>
          </p:cNvPr>
          <p:cNvSpPr/>
          <p:nvPr/>
        </p:nvSpPr>
        <p:spPr>
          <a:xfrm>
            <a:off x="11210617" y="143201"/>
            <a:ext cx="199785" cy="199784"/>
          </a:xfrm>
          <a:prstGeom prst="ellipse">
            <a:avLst/>
          </a:prstGeom>
          <a:ln w="25400">
            <a:solidFill>
              <a:schemeClr val="accent4">
                <a:lumMod val="60000"/>
                <a:lumOff val="40000"/>
              </a:schemeClr>
            </a:solidFill>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sp>
        <p:nvSpPr>
          <p:cNvPr id="12" name="Cercle">
            <a:extLst>
              <a:ext uri="{FF2B5EF4-FFF2-40B4-BE49-F238E27FC236}">
                <a16:creationId xmlns:a16="http://schemas.microsoft.com/office/drawing/2014/main" id="{718F73CB-5CFC-21D7-01D1-F844C403D8C9}"/>
              </a:ext>
            </a:extLst>
          </p:cNvPr>
          <p:cNvSpPr/>
          <p:nvPr/>
        </p:nvSpPr>
        <p:spPr>
          <a:xfrm>
            <a:off x="11560244" y="292516"/>
            <a:ext cx="394192" cy="394191"/>
          </a:xfrm>
          <a:prstGeom prst="ellipse">
            <a:avLst/>
          </a:prstGeom>
          <a:solidFill>
            <a:srgbClr val="097EC2"/>
          </a:solidFill>
          <a:ln w="12700">
            <a:miter lim="400000"/>
          </a:ln>
        </p:spPr>
        <p:txBody>
          <a:bodyPr lIns="50800" tIns="50800" rIns="50800" bIns="50800" anchor="ctr"/>
          <a:lstStyle/>
          <a:p>
            <a:pPr defTabSz="825500">
              <a:defRPr sz="1800">
                <a:solidFill>
                  <a:srgbClr val="FFFFFF"/>
                </a:solidFill>
                <a:latin typeface="Helvetica"/>
                <a:ea typeface="Helvetica"/>
                <a:cs typeface="Helvetica"/>
                <a:sym typeface="Helvetica"/>
              </a:defRPr>
            </a:pPr>
            <a:endParaRPr/>
          </a:p>
        </p:txBody>
      </p:sp>
      <p:pic>
        <p:nvPicPr>
          <p:cNvPr id="6" name="Image 5">
            <a:extLst>
              <a:ext uri="{FF2B5EF4-FFF2-40B4-BE49-F238E27FC236}">
                <a16:creationId xmlns:a16="http://schemas.microsoft.com/office/drawing/2014/main" id="{7C257122-4D25-142E-4969-1E7A5AC8A923}"/>
              </a:ext>
            </a:extLst>
          </p:cNvPr>
          <p:cNvPicPr>
            <a:picLocks noChangeAspect="1"/>
          </p:cNvPicPr>
          <p:nvPr/>
        </p:nvPicPr>
        <p:blipFill>
          <a:blip r:embed="rId5"/>
          <a:stretch>
            <a:fillRect/>
          </a:stretch>
        </p:blipFill>
        <p:spPr>
          <a:xfrm>
            <a:off x="513075" y="5490767"/>
            <a:ext cx="1099819" cy="970428"/>
          </a:xfrm>
          <a:prstGeom prst="rect">
            <a:avLst/>
          </a:prstGeom>
        </p:spPr>
      </p:pic>
      <p:sp>
        <p:nvSpPr>
          <p:cNvPr id="15" name="Block Arc 3">
            <a:extLst>
              <a:ext uri="{FF2B5EF4-FFF2-40B4-BE49-F238E27FC236}">
                <a16:creationId xmlns:a16="http://schemas.microsoft.com/office/drawing/2014/main" id="{49A39340-905A-F692-1CC2-6916865BC689}"/>
              </a:ext>
            </a:extLst>
          </p:cNvPr>
          <p:cNvSpPr/>
          <p:nvPr/>
        </p:nvSpPr>
        <p:spPr>
          <a:xfrm rot="12600000">
            <a:off x="8944737" y="524964"/>
            <a:ext cx="4095404" cy="1953693"/>
          </a:xfrm>
          <a:custGeom>
            <a:avLst/>
            <a:gdLst/>
            <a:ahLst/>
            <a:cxnLst>
              <a:cxn ang="0">
                <a:pos x="wd2" y="hd2"/>
              </a:cxn>
              <a:cxn ang="5400000">
                <a:pos x="wd2" y="hd2"/>
              </a:cxn>
              <a:cxn ang="10800000">
                <a:pos x="wd2" y="hd2"/>
              </a:cxn>
              <a:cxn ang="16200000">
                <a:pos x="wd2" y="hd2"/>
              </a:cxn>
            </a:cxnLst>
            <a:rect l="0" t="0" r="r" b="b"/>
            <a:pathLst>
              <a:path w="21600" h="17726" extrusionOk="0">
                <a:moveTo>
                  <a:pt x="0" y="3833"/>
                </a:moveTo>
                <a:lnTo>
                  <a:pt x="0" y="3833"/>
                </a:lnTo>
                <a:cubicBezTo>
                  <a:pt x="7417" y="-3874"/>
                  <a:pt x="16998" y="406"/>
                  <a:pt x="21399" y="13392"/>
                </a:cubicBezTo>
                <a:cubicBezTo>
                  <a:pt x="21468" y="13594"/>
                  <a:pt x="21535" y="13797"/>
                  <a:pt x="21600" y="14001"/>
                </a:cubicBezTo>
                <a:lnTo>
                  <a:pt x="17796" y="17726"/>
                </a:lnTo>
                <a:lnTo>
                  <a:pt x="17796" y="17726"/>
                </a:lnTo>
                <a:cubicBezTo>
                  <a:pt x="14782" y="8159"/>
                  <a:pt x="7939" y="4712"/>
                  <a:pt x="2512" y="10025"/>
                </a:cubicBezTo>
                <a:cubicBezTo>
                  <a:pt x="2409" y="10126"/>
                  <a:pt x="2306" y="10231"/>
                  <a:pt x="2205" y="10338"/>
                </a:cubicBezTo>
                <a:close/>
              </a:path>
            </a:pathLst>
          </a:custGeom>
          <a:solidFill>
            <a:schemeClr val="accent5">
              <a:lumMod val="20000"/>
              <a:lumOff val="80000"/>
              <a:alpha val="30331"/>
            </a:schemeClr>
          </a:solidFill>
          <a:ln w="12700">
            <a:miter lim="400000"/>
          </a:ln>
        </p:spPr>
        <p:txBody>
          <a:bodyPr lIns="45719" rIns="45719" anchor="ctr"/>
          <a:lstStyle/>
          <a:p>
            <a:pPr defTabSz="825500">
              <a:defRPr sz="1800">
                <a:solidFill>
                  <a:srgbClr val="FFFFFF"/>
                </a:solidFill>
                <a:latin typeface="Helvetica"/>
                <a:ea typeface="Helvetica"/>
                <a:cs typeface="Helvetica"/>
                <a:sym typeface="Helvetica"/>
              </a:defRPr>
            </a:pPr>
            <a:endParaRPr/>
          </a:p>
        </p:txBody>
      </p:sp>
    </p:spTree>
    <p:extLst>
      <p:ext uri="{BB962C8B-B14F-4D97-AF65-F5344CB8AC3E}">
        <p14:creationId xmlns:p14="http://schemas.microsoft.com/office/powerpoint/2010/main" val="2400624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EFD944B-677D-4368-9E3D-B3F8EFB5F2B5}"/>
              </a:ext>
            </a:extLst>
          </p:cNvPr>
          <p:cNvSpPr>
            <a:spLocks noGrp="1"/>
          </p:cNvSpPr>
          <p:nvPr>
            <p:ph type="title"/>
          </p:nvPr>
        </p:nvSpPr>
        <p:spPr/>
        <p:txBody>
          <a:bodyPr/>
          <a:lstStyle/>
          <a:p>
            <a:r>
              <a:rPr lang="fr-FR" dirty="0"/>
              <a:t>Chronologie de l’appel à candidature ECHE</a:t>
            </a:r>
          </a:p>
        </p:txBody>
      </p:sp>
      <p:grpSp>
        <p:nvGrpSpPr>
          <p:cNvPr id="13" name="Groupe 12">
            <a:extLst>
              <a:ext uri="{FF2B5EF4-FFF2-40B4-BE49-F238E27FC236}">
                <a16:creationId xmlns:a16="http://schemas.microsoft.com/office/drawing/2014/main" id="{422AD670-1E68-4E91-8256-E63E07540C01}"/>
              </a:ext>
            </a:extLst>
          </p:cNvPr>
          <p:cNvGrpSpPr/>
          <p:nvPr/>
        </p:nvGrpSpPr>
        <p:grpSpPr>
          <a:xfrm>
            <a:off x="1395412" y="1841269"/>
            <a:ext cx="9401175" cy="3555183"/>
            <a:chOff x="1366836" y="1427490"/>
            <a:chExt cx="9401175" cy="3555183"/>
          </a:xfrm>
        </p:grpSpPr>
        <p:pic>
          <p:nvPicPr>
            <p:cNvPr id="3" name="Image 2">
              <a:extLst>
                <a:ext uri="{FF2B5EF4-FFF2-40B4-BE49-F238E27FC236}">
                  <a16:creationId xmlns:a16="http://schemas.microsoft.com/office/drawing/2014/main" id="{06FAED0E-8FEB-464E-881A-69704A00D96F}"/>
                </a:ext>
              </a:extLst>
            </p:cNvPr>
            <p:cNvPicPr>
              <a:picLocks noChangeAspect="1"/>
            </p:cNvPicPr>
            <p:nvPr/>
          </p:nvPicPr>
          <p:blipFill>
            <a:blip r:embed="rId3"/>
            <a:stretch>
              <a:fillRect/>
            </a:stretch>
          </p:blipFill>
          <p:spPr>
            <a:xfrm>
              <a:off x="1366836" y="1693998"/>
              <a:ext cx="9401175" cy="1209675"/>
            </a:xfrm>
            <a:prstGeom prst="rect">
              <a:avLst/>
            </a:prstGeom>
          </p:spPr>
        </p:pic>
        <p:sp>
          <p:nvSpPr>
            <p:cNvPr id="4" name="Rectangle 3">
              <a:extLst>
                <a:ext uri="{FF2B5EF4-FFF2-40B4-BE49-F238E27FC236}">
                  <a16:creationId xmlns:a16="http://schemas.microsoft.com/office/drawing/2014/main" id="{BDE4CB3B-D2A6-4C20-AA30-67AD1240DC66}"/>
                </a:ext>
              </a:extLst>
            </p:cNvPr>
            <p:cNvSpPr/>
            <p:nvPr/>
          </p:nvSpPr>
          <p:spPr>
            <a:xfrm>
              <a:off x="4818790" y="3659232"/>
              <a:ext cx="2271797" cy="1323439"/>
            </a:xfrm>
            <a:prstGeom prst="rect">
              <a:avLst/>
            </a:prstGeom>
          </p:spPr>
          <p:txBody>
            <a:bodyPr wrap="square">
              <a:spAutoFit/>
            </a:bodyPr>
            <a:lstStyle/>
            <a:p>
              <a:pPr lvl="0">
                <a:defRPr/>
              </a:pPr>
              <a:r>
                <a:rPr lang="fr-FR" sz="2000" kern="0" dirty="0">
                  <a:solidFill>
                    <a:prstClr val="black"/>
                  </a:solidFill>
                </a:rPr>
                <a:t>Publication des résultats de l’appel</a:t>
              </a:r>
            </a:p>
            <a:p>
              <a:pPr lvl="0">
                <a:defRPr/>
              </a:pPr>
              <a:r>
                <a:rPr lang="fr-FR" sz="2000" kern="0" dirty="0">
                  <a:solidFill>
                    <a:prstClr val="black"/>
                  </a:solidFill>
                </a:rPr>
                <a:t>Charte ECHE </a:t>
              </a:r>
            </a:p>
            <a:p>
              <a:pPr lvl="0">
                <a:defRPr/>
              </a:pPr>
              <a:r>
                <a:rPr lang="fr-FR" sz="2000" kern="0" dirty="0">
                  <a:solidFill>
                    <a:srgbClr val="005297"/>
                  </a:solidFill>
                  <a:latin typeface="Calibri" panose="020F0502020204030204"/>
                </a:rPr>
                <a:t>Septembre 2026</a:t>
              </a:r>
              <a:endParaRPr kumimoji="0" lang="fr-FR" sz="2000" b="0" i="0" u="none" strike="noStrike" kern="0" cap="none" spc="0" normalizeH="0" baseline="0" noProof="0" dirty="0">
                <a:ln>
                  <a:noFill/>
                </a:ln>
                <a:solidFill>
                  <a:srgbClr val="005297"/>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EE46A827-CB5A-46DC-B45D-8FDC40E51996}"/>
                </a:ext>
              </a:extLst>
            </p:cNvPr>
            <p:cNvSpPr txBox="1"/>
            <p:nvPr/>
          </p:nvSpPr>
          <p:spPr>
            <a:xfrm>
              <a:off x="2543402" y="1427490"/>
              <a:ext cx="73554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0" cap="none" spc="0" normalizeH="0" baseline="0" noProof="0" dirty="0">
                  <a:ln>
                    <a:noFill/>
                  </a:ln>
                  <a:solidFill>
                    <a:srgbClr val="CC0099"/>
                  </a:solidFill>
                  <a:effectLst/>
                  <a:uLnTx/>
                  <a:uFillTx/>
                  <a:latin typeface="Calibri" panose="020F0502020204030204"/>
                  <a:ea typeface="+mn-ea"/>
                  <a:cs typeface="+mn-cs"/>
                </a:rPr>
                <a:t>Appel à candidatures ouvert en continu</a:t>
              </a:r>
            </a:p>
          </p:txBody>
        </p:sp>
        <p:sp>
          <p:nvSpPr>
            <p:cNvPr id="8" name="Flèche vers le haut 10">
              <a:extLst>
                <a:ext uri="{FF2B5EF4-FFF2-40B4-BE49-F238E27FC236}">
                  <a16:creationId xmlns:a16="http://schemas.microsoft.com/office/drawing/2014/main" id="{5E388CE1-0B35-452E-BFB2-F59B9EDC1DFC}"/>
                </a:ext>
              </a:extLst>
            </p:cNvPr>
            <p:cNvSpPr/>
            <p:nvPr/>
          </p:nvSpPr>
          <p:spPr>
            <a:xfrm>
              <a:off x="3063937" y="2772701"/>
              <a:ext cx="180870" cy="753626"/>
            </a:xfrm>
            <a:prstGeom prst="up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BF0611-D53A-422C-8D2C-35D0A75F0AD0}"/>
                </a:ext>
              </a:extLst>
            </p:cNvPr>
            <p:cNvSpPr/>
            <p:nvPr/>
          </p:nvSpPr>
          <p:spPr>
            <a:xfrm>
              <a:off x="2247096" y="3659234"/>
              <a:ext cx="1814551" cy="1323439"/>
            </a:xfrm>
            <a:prstGeom prst="rect">
              <a:avLst/>
            </a:prstGeom>
          </p:spPr>
          <p:txBody>
            <a:bodyPr wrap="square">
              <a:spAutoFit/>
            </a:bodyPr>
            <a:lstStyle/>
            <a:p>
              <a:pPr lvl="0">
                <a:defRPr/>
              </a:pPr>
              <a:r>
                <a:rPr lang="fr-FR" sz="2000" kern="0" dirty="0">
                  <a:solidFill>
                    <a:prstClr val="black"/>
                  </a:solidFill>
                </a:rPr>
                <a:t>Date limite de candidature </a:t>
              </a:r>
            </a:p>
            <a:p>
              <a:pPr lvl="0">
                <a:defRPr/>
              </a:pPr>
              <a:r>
                <a:rPr lang="fr-FR" sz="2000" kern="0" dirty="0">
                  <a:solidFill>
                    <a:prstClr val="black"/>
                  </a:solidFill>
                </a:rPr>
                <a:t>Charte ECHE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0" dirty="0">
                  <a:solidFill>
                    <a:srgbClr val="005297"/>
                  </a:solidFill>
                  <a:latin typeface="Calibri" panose="020F0502020204030204"/>
                </a:rPr>
                <a:t>Mars 2026</a:t>
              </a:r>
              <a:endParaRPr kumimoji="0" lang="fr-FR" sz="2000" b="0" i="0" u="none" strike="noStrike" kern="0" cap="none" spc="0" normalizeH="0" baseline="0" noProof="0" dirty="0">
                <a:ln>
                  <a:noFill/>
                </a:ln>
                <a:solidFill>
                  <a:srgbClr val="005297"/>
                </a:solidFill>
                <a:effectLst/>
                <a:uLnTx/>
                <a:uFillTx/>
                <a:latin typeface="Calibri" panose="020F0502020204030204"/>
                <a:ea typeface="+mn-ea"/>
                <a:cs typeface="+mn-cs"/>
              </a:endParaRPr>
            </a:p>
          </p:txBody>
        </p:sp>
        <p:sp>
          <p:nvSpPr>
            <p:cNvPr id="10" name="Flèche vers le haut 12">
              <a:extLst>
                <a:ext uri="{FF2B5EF4-FFF2-40B4-BE49-F238E27FC236}">
                  <a16:creationId xmlns:a16="http://schemas.microsoft.com/office/drawing/2014/main" id="{9A4D68E6-A60C-43F5-8E3D-8006B9E1AC51}"/>
                </a:ext>
              </a:extLst>
            </p:cNvPr>
            <p:cNvSpPr/>
            <p:nvPr/>
          </p:nvSpPr>
          <p:spPr>
            <a:xfrm>
              <a:off x="5653883" y="2773253"/>
              <a:ext cx="180870" cy="753626"/>
            </a:xfrm>
            <a:prstGeom prst="up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lèche vers le haut 13">
              <a:extLst>
                <a:ext uri="{FF2B5EF4-FFF2-40B4-BE49-F238E27FC236}">
                  <a16:creationId xmlns:a16="http://schemas.microsoft.com/office/drawing/2014/main" id="{C92C4E2E-AA5B-433B-8038-E97135163DDA}"/>
                </a:ext>
              </a:extLst>
            </p:cNvPr>
            <p:cNvSpPr/>
            <p:nvPr/>
          </p:nvSpPr>
          <p:spPr>
            <a:xfrm>
              <a:off x="8243829" y="2780945"/>
              <a:ext cx="180870" cy="753626"/>
            </a:xfrm>
            <a:prstGeom prst="up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5AFF0C8-3F62-4E96-BCEC-5D44A744ABEF}"/>
                </a:ext>
              </a:extLst>
            </p:cNvPr>
            <p:cNvSpPr/>
            <p:nvPr/>
          </p:nvSpPr>
          <p:spPr>
            <a:xfrm>
              <a:off x="7496785" y="3659234"/>
              <a:ext cx="2532431"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mn-ea"/>
                  <a:cs typeface="+mn-cs"/>
                </a:rPr>
                <a:t>Candidature aux appels à propositions AC1 et AC2 (SUP)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005297"/>
                  </a:solidFill>
                  <a:effectLst/>
                  <a:uLnTx/>
                  <a:uFillTx/>
                  <a:latin typeface="Calibri" panose="020F0502020204030204"/>
                  <a:ea typeface="+mn-ea"/>
                  <a:cs typeface="+mn-cs"/>
                </a:rPr>
                <a:t>Février</a:t>
              </a:r>
              <a:r>
                <a:rPr kumimoji="0" lang="fr-FR" sz="2000" b="0" i="0" u="none" strike="noStrike" kern="0" cap="none" spc="0" normalizeH="0" noProof="0" dirty="0">
                  <a:ln>
                    <a:noFill/>
                  </a:ln>
                  <a:solidFill>
                    <a:srgbClr val="005297"/>
                  </a:solidFill>
                  <a:effectLst/>
                  <a:uLnTx/>
                  <a:uFillTx/>
                  <a:latin typeface="Calibri" panose="020F0502020204030204"/>
                  <a:ea typeface="+mn-ea"/>
                  <a:cs typeface="+mn-cs"/>
                </a:rPr>
                <a:t> – Mars </a:t>
              </a:r>
              <a:r>
                <a:rPr kumimoji="0" lang="fr-FR" sz="2000" b="0" i="0" u="none" strike="noStrike" kern="0" cap="none" spc="0" normalizeH="0" baseline="0" noProof="0" dirty="0">
                  <a:ln>
                    <a:noFill/>
                  </a:ln>
                  <a:solidFill>
                    <a:srgbClr val="005297"/>
                  </a:solidFill>
                  <a:effectLst/>
                  <a:uLnTx/>
                  <a:uFillTx/>
                  <a:latin typeface="Calibri" panose="020F0502020204030204"/>
                  <a:ea typeface="+mn-ea"/>
                  <a:cs typeface="+mn-cs"/>
                </a:rPr>
                <a:t>2027</a:t>
              </a:r>
            </a:p>
          </p:txBody>
        </p:sp>
      </p:grpSp>
    </p:spTree>
    <p:extLst>
      <p:ext uri="{BB962C8B-B14F-4D97-AF65-F5344CB8AC3E}">
        <p14:creationId xmlns:p14="http://schemas.microsoft.com/office/powerpoint/2010/main" val="115619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DC674E5-E52A-4A20-BFBE-75C862A6D688}"/>
              </a:ext>
            </a:extLst>
          </p:cNvPr>
          <p:cNvSpPr>
            <a:spLocks noGrp="1"/>
          </p:cNvSpPr>
          <p:nvPr>
            <p:ph type="title"/>
          </p:nvPr>
        </p:nvSpPr>
        <p:spPr>
          <a:xfrm>
            <a:off x="1178414" y="331091"/>
            <a:ext cx="4781550" cy="752041"/>
          </a:xfrm>
        </p:spPr>
        <p:txBody>
          <a:bodyPr>
            <a:normAutofit/>
          </a:bodyPr>
          <a:lstStyle/>
          <a:p>
            <a:r>
              <a:rPr lang="fr-FR" dirty="0"/>
              <a:t>Plan de la présentation</a:t>
            </a:r>
          </a:p>
        </p:txBody>
      </p:sp>
      <p:sp>
        <p:nvSpPr>
          <p:cNvPr id="7" name="Espace réservé du texte 6">
            <a:extLst>
              <a:ext uri="{FF2B5EF4-FFF2-40B4-BE49-F238E27FC236}">
                <a16:creationId xmlns:a16="http://schemas.microsoft.com/office/drawing/2014/main" id="{57EB7BB5-590E-46D9-B6FA-1743F620C378}"/>
              </a:ext>
            </a:extLst>
          </p:cNvPr>
          <p:cNvSpPr>
            <a:spLocks noGrp="1"/>
          </p:cNvSpPr>
          <p:nvPr>
            <p:ph type="body" sz="quarter" idx="3"/>
          </p:nvPr>
        </p:nvSpPr>
        <p:spPr>
          <a:xfrm>
            <a:off x="1178412" y="1270217"/>
            <a:ext cx="7343075" cy="378438"/>
          </a:xfrm>
        </p:spPr>
        <p:txBody>
          <a:bodyPr>
            <a:noAutofit/>
          </a:bodyPr>
          <a:lstStyle/>
          <a:p>
            <a:r>
              <a:rPr lang="fr-FR" sz="1800" dirty="0">
                <a:solidFill>
                  <a:schemeClr val="bg1">
                    <a:lumMod val="75000"/>
                  </a:schemeClr>
                </a:solidFill>
              </a:rPr>
              <a:t>Informations préliminaires</a:t>
            </a:r>
          </a:p>
        </p:txBody>
      </p:sp>
      <p:sp>
        <p:nvSpPr>
          <p:cNvPr id="14" name="Espace réservé du texte 6">
            <a:extLst>
              <a:ext uri="{FF2B5EF4-FFF2-40B4-BE49-F238E27FC236}">
                <a16:creationId xmlns:a16="http://schemas.microsoft.com/office/drawing/2014/main" id="{5C8958D5-5B24-4BDB-824B-BB1F92A5AE82}"/>
              </a:ext>
            </a:extLst>
          </p:cNvPr>
          <p:cNvSpPr txBox="1">
            <a:spLocks/>
          </p:cNvSpPr>
          <p:nvPr/>
        </p:nvSpPr>
        <p:spPr>
          <a:xfrm>
            <a:off x="1178412" y="186638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Pourquoi demander la Charte Erasmus de l’enseignement supérieur ?</a:t>
            </a:r>
          </a:p>
        </p:txBody>
      </p:sp>
      <p:sp>
        <p:nvSpPr>
          <p:cNvPr id="15" name="Espace réservé du texte 6">
            <a:extLst>
              <a:ext uri="{FF2B5EF4-FFF2-40B4-BE49-F238E27FC236}">
                <a16:creationId xmlns:a16="http://schemas.microsoft.com/office/drawing/2014/main" id="{65A83CD2-7119-4436-8F91-F469943E724F}"/>
              </a:ext>
            </a:extLst>
          </p:cNvPr>
          <p:cNvSpPr txBox="1">
            <a:spLocks/>
          </p:cNvSpPr>
          <p:nvPr/>
        </p:nvSpPr>
        <p:spPr>
          <a:xfrm>
            <a:off x="1178412" y="2462555"/>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 contient la Charte ECHE ? A quoi votre établissement s’engage-t-il ?</a:t>
            </a:r>
          </a:p>
        </p:txBody>
      </p:sp>
      <p:sp>
        <p:nvSpPr>
          <p:cNvPr id="16" name="Espace réservé du texte 6">
            <a:extLst>
              <a:ext uri="{FF2B5EF4-FFF2-40B4-BE49-F238E27FC236}">
                <a16:creationId xmlns:a16="http://schemas.microsoft.com/office/drawing/2014/main" id="{353693FB-1552-4918-B318-24A1ACF8AFB9}"/>
              </a:ext>
            </a:extLst>
          </p:cNvPr>
          <p:cNvSpPr txBox="1">
            <a:spLocks/>
          </p:cNvSpPr>
          <p:nvPr/>
        </p:nvSpPr>
        <p:spPr>
          <a:xfrm>
            <a:off x="1178412" y="3058724"/>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Quelle est la procédure d’évaluation de ma candidature ?</a:t>
            </a:r>
          </a:p>
        </p:txBody>
      </p:sp>
      <p:sp>
        <p:nvSpPr>
          <p:cNvPr id="17" name="Espace réservé du texte 6">
            <a:extLst>
              <a:ext uri="{FF2B5EF4-FFF2-40B4-BE49-F238E27FC236}">
                <a16:creationId xmlns:a16="http://schemas.microsoft.com/office/drawing/2014/main" id="{957F519E-279F-456D-84AC-A76A19BF731F}"/>
              </a:ext>
            </a:extLst>
          </p:cNvPr>
          <p:cNvSpPr txBox="1">
            <a:spLocks/>
          </p:cNvSpPr>
          <p:nvPr/>
        </p:nvSpPr>
        <p:spPr>
          <a:xfrm>
            <a:off x="1178414" y="5300662"/>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bons réflexes</a:t>
            </a:r>
          </a:p>
        </p:txBody>
      </p:sp>
      <p:sp>
        <p:nvSpPr>
          <p:cNvPr id="18" name="Espace réservé du texte 6">
            <a:extLst>
              <a:ext uri="{FF2B5EF4-FFF2-40B4-BE49-F238E27FC236}">
                <a16:creationId xmlns:a16="http://schemas.microsoft.com/office/drawing/2014/main" id="{C8C070EC-3220-405D-8A76-FFE45F16FC51}"/>
              </a:ext>
            </a:extLst>
          </p:cNvPr>
          <p:cNvSpPr txBox="1">
            <a:spLocks/>
          </p:cNvSpPr>
          <p:nvPr/>
        </p:nvSpPr>
        <p:spPr>
          <a:xfrm>
            <a:off x="1178414" y="5864976"/>
            <a:ext cx="7343075"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Les ressources à consulter</a:t>
            </a:r>
          </a:p>
        </p:txBody>
      </p:sp>
      <p:sp>
        <p:nvSpPr>
          <p:cNvPr id="9" name="Espace réservé du texte 6">
            <a:extLst>
              <a:ext uri="{FF2B5EF4-FFF2-40B4-BE49-F238E27FC236}">
                <a16:creationId xmlns:a16="http://schemas.microsoft.com/office/drawing/2014/main" id="{E984EAD0-7F0D-4DFC-9E5C-D00E42A4F41C}"/>
              </a:ext>
            </a:extLst>
          </p:cNvPr>
          <p:cNvSpPr txBox="1">
            <a:spLocks/>
          </p:cNvSpPr>
          <p:nvPr/>
        </p:nvSpPr>
        <p:spPr>
          <a:xfrm>
            <a:off x="1178412" y="3654893"/>
            <a:ext cx="7794133" cy="378438"/>
          </a:xfrm>
          <a:prstGeom prst="rect">
            <a:avLst/>
          </a:prstGeom>
        </p:spPr>
        <p:txBody>
          <a:bodyPr vert="horz" lIns="91440" tIns="45720" rIns="91440" bIns="45720" rtlCol="0" anchor="b">
            <a:noAutofit/>
          </a:bodyPr>
          <a:lstStyle>
            <a:lvl1pPr marL="0" indent="0" algn="l" defTabSz="914400" rtl="0" eaLnBrk="1" latinLnBrk="0" hangingPunct="1">
              <a:lnSpc>
                <a:spcPct val="130000"/>
              </a:lnSpc>
              <a:spcBef>
                <a:spcPts val="0"/>
              </a:spcBef>
              <a:buFont typeface="Arial" panose="020B0604020202020204" pitchFamily="34" charset="0"/>
              <a:buNone/>
              <a:defRPr lang="fr-FR" sz="1500" kern="1200" dirty="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Comprendre le formulaire de candidature</a:t>
            </a:r>
          </a:p>
        </p:txBody>
      </p:sp>
      <p:sp>
        <p:nvSpPr>
          <p:cNvPr id="2" name="ZoneTexte 1">
            <a:extLst>
              <a:ext uri="{FF2B5EF4-FFF2-40B4-BE49-F238E27FC236}">
                <a16:creationId xmlns:a16="http://schemas.microsoft.com/office/drawing/2014/main" id="{E36FC591-DEEE-4E31-8327-1EA4D8A84424}"/>
              </a:ext>
            </a:extLst>
          </p:cNvPr>
          <p:cNvSpPr txBox="1"/>
          <p:nvPr/>
        </p:nvSpPr>
        <p:spPr>
          <a:xfrm>
            <a:off x="1714862" y="4050303"/>
            <a:ext cx="5438899" cy="11621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Pertinence de la Déclaration de Politique Erasmus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Qualité de l’organisation et de la gestion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Principes de la Charte et mise en œuvre </a:t>
            </a:r>
          </a:p>
        </p:txBody>
      </p:sp>
    </p:spTree>
    <p:extLst>
      <p:ext uri="{BB962C8B-B14F-4D97-AF65-F5344CB8AC3E}">
        <p14:creationId xmlns:p14="http://schemas.microsoft.com/office/powerpoint/2010/main" val="411581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57D8451-26D5-4A36-8FDA-1C9E7E6BCCE3}"/>
              </a:ext>
            </a:extLst>
          </p:cNvPr>
          <p:cNvGrpSpPr/>
          <p:nvPr/>
        </p:nvGrpSpPr>
        <p:grpSpPr>
          <a:xfrm>
            <a:off x="1394460" y="1940171"/>
            <a:ext cx="9403080" cy="3726805"/>
            <a:chOff x="1643344" y="1456549"/>
            <a:chExt cx="9403080" cy="3726805"/>
          </a:xfrm>
        </p:grpSpPr>
        <p:sp>
          <p:nvSpPr>
            <p:cNvPr id="5" name="ZoneTexte 4"/>
            <p:cNvSpPr txBox="1"/>
            <p:nvPr/>
          </p:nvSpPr>
          <p:spPr>
            <a:xfrm>
              <a:off x="1643344" y="1456549"/>
              <a:ext cx="9403080" cy="1446550"/>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a:t>
              </a:r>
              <a:r>
                <a:rPr kumimoji="0" lang="fr-FR" sz="2200" b="1" i="0" u="none" strike="noStrike" kern="1200" cap="none" spc="0" normalizeH="0" baseline="0" noProof="0" dirty="0">
                  <a:ln>
                    <a:noFill/>
                  </a:ln>
                  <a:solidFill>
                    <a:srgbClr val="143C68"/>
                  </a:solidFill>
                  <a:effectLst/>
                  <a:uLnTx/>
                  <a:uFillTx/>
                  <a:latin typeface="Arial" panose="020B0604020202020204" pitchFamily="34" charset="0"/>
                  <a:ea typeface="+mn-ea"/>
                  <a:cs typeface="Arial" panose="020B0604020202020204" pitchFamily="34" charset="0"/>
                </a:rPr>
                <a:t>Charte Erasmus pour l’Enseignement Supérieur </a:t>
              </a:r>
              <a:r>
                <a:rPr kumimoji="0" lang="fr-F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 une </a:t>
              </a:r>
              <a:r>
                <a:rPr kumimoji="0" lang="fr-FR" sz="2200" b="1" i="0" u="none" strike="noStrike" kern="1200" cap="none" spc="0" normalizeH="0" baseline="0" noProof="0" dirty="0">
                  <a:ln>
                    <a:noFill/>
                  </a:ln>
                  <a:solidFill>
                    <a:srgbClr val="CC0099"/>
                  </a:solidFill>
                  <a:effectLst/>
                  <a:uLnTx/>
                  <a:uFillTx/>
                  <a:latin typeface="Arial" panose="020B0604020202020204" pitchFamily="34" charset="0"/>
                  <a:ea typeface="+mn-ea"/>
                  <a:cs typeface="Arial" panose="020B0604020202020204" pitchFamily="34" charset="0"/>
                </a:rPr>
                <a:t>condition</a:t>
              </a:r>
              <a:r>
                <a:rPr kumimoji="0" lang="fr-FR" sz="2200" b="1" i="0" u="none" strike="noStrike" kern="1200" cap="none" spc="0" normalizeH="0" baseline="0" noProof="0" dirty="0">
                  <a:ln>
                    <a:noFill/>
                  </a:ln>
                  <a:solidFill>
                    <a:srgbClr val="143C68"/>
                  </a:solidFill>
                  <a:effectLst/>
                  <a:uLnTx/>
                  <a:uFillTx/>
                  <a:latin typeface="Arial" panose="020B0604020202020204" pitchFamily="34" charset="0"/>
                  <a:ea typeface="+mn-ea"/>
                  <a:cs typeface="Arial" panose="020B0604020202020204" pitchFamily="34" charset="0"/>
                </a:rPr>
                <a:t> </a:t>
              </a:r>
              <a:r>
                <a:rPr kumimoji="0" lang="fr-FR" sz="2200" b="1" i="0" u="none" strike="noStrike" kern="1200" cap="none" spc="0" normalizeH="0" baseline="0" noProof="0" dirty="0">
                  <a:ln>
                    <a:noFill/>
                  </a:ln>
                  <a:solidFill>
                    <a:srgbClr val="CC0099"/>
                  </a:solidFill>
                  <a:effectLst/>
                  <a:uLnTx/>
                  <a:uFillTx/>
                  <a:latin typeface="Arial" panose="020B0604020202020204" pitchFamily="34" charset="0"/>
                  <a:ea typeface="+mn-ea"/>
                  <a:cs typeface="Arial" panose="020B0604020202020204" pitchFamily="34" charset="0"/>
                </a:rPr>
                <a:t>préalable et obligatoire </a:t>
              </a:r>
              <a:r>
                <a:rPr kumimoji="0" lang="fr-F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pour participer au programme Erasmus+.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6" name="ZoneTexte 5"/>
            <p:cNvSpPr txBox="1"/>
            <p:nvPr/>
          </p:nvSpPr>
          <p:spPr>
            <a:xfrm>
              <a:off x="1643344" y="3803574"/>
              <a:ext cx="2880000" cy="1368000"/>
            </a:xfrm>
            <a:prstGeom prst="rect">
              <a:avLst/>
            </a:prstGeom>
            <a:solidFill>
              <a:schemeClr val="bg1"/>
            </a:solidFill>
            <a:ln w="76200">
              <a:solidFill>
                <a:srgbClr val="009DE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r-FR" sz="2000" b="1" i="0" u="none" strike="noStrike" kern="1200" cap="none" spc="0" normalizeH="0" baseline="0" noProof="0" dirty="0">
                  <a:ln>
                    <a:noFill/>
                  </a:ln>
                  <a:solidFill>
                    <a:srgbClr val="143C68"/>
                  </a:solidFill>
                  <a:effectLst/>
                  <a:uLnTx/>
                  <a:uFillTx/>
                  <a:latin typeface="Arial" panose="020B0604020202020204" pitchFamily="34" charset="0"/>
                  <a:ea typeface="+mn-ea"/>
                  <a:cs typeface="Arial" panose="020B0604020202020204" pitchFamily="34" charset="0"/>
                </a:rPr>
                <a:t>Pour toutes les actions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 secteur enseignement supérieur</a:t>
              </a:r>
            </a:p>
          </p:txBody>
        </p:sp>
        <p:sp>
          <p:nvSpPr>
            <p:cNvPr id="7" name="ZoneTexte 6"/>
            <p:cNvSpPr txBox="1"/>
            <p:nvPr/>
          </p:nvSpPr>
          <p:spPr>
            <a:xfrm>
              <a:off x="4904884" y="3809465"/>
              <a:ext cx="2880000" cy="1368000"/>
            </a:xfrm>
            <a:prstGeom prst="rect">
              <a:avLst/>
            </a:prstGeom>
            <a:solidFill>
              <a:schemeClr val="bg1"/>
            </a:solidFill>
            <a:ln w="76200">
              <a:solidFill>
                <a:srgbClr val="009DE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
                  <a:srgbClr val="FDC800"/>
                </a:buClr>
                <a:buSzPct val="200000"/>
                <a:buFontTx/>
                <a:buNone/>
                <a:tabLst/>
                <a:defRPr/>
              </a:pPr>
              <a:r>
                <a:rPr kumimoji="0" lang="fr-FR" sz="2000" b="1" i="0" u="none" strike="noStrike" kern="1200" cap="none" spc="0" normalizeH="0" baseline="0" noProof="0" dirty="0">
                  <a:ln>
                    <a:noFill/>
                  </a:ln>
                  <a:solidFill>
                    <a:srgbClr val="143C68"/>
                  </a:solidFill>
                  <a:effectLst/>
                  <a:uLnTx/>
                  <a:uFillTx/>
                  <a:latin typeface="Arial" panose="020B0604020202020204" pitchFamily="34" charset="0"/>
                  <a:ea typeface="+mn-ea"/>
                  <a:cs typeface="Arial" panose="020B0604020202020204" pitchFamily="34" charset="0"/>
                </a:rPr>
                <a:t>Une Charte ECHE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  établissement d’enseignement supérieur</a:t>
              </a:r>
            </a:p>
          </p:txBody>
        </p:sp>
        <p:sp>
          <p:nvSpPr>
            <p:cNvPr id="8" name="ZoneTexte 7"/>
            <p:cNvSpPr txBox="1"/>
            <p:nvPr/>
          </p:nvSpPr>
          <p:spPr>
            <a:xfrm>
              <a:off x="8166424" y="3815354"/>
              <a:ext cx="2880000" cy="1368000"/>
            </a:xfrm>
            <a:prstGeom prst="rect">
              <a:avLst/>
            </a:prstGeom>
            <a:solidFill>
              <a:schemeClr val="bg1"/>
            </a:solidFill>
            <a:ln w="76200">
              <a:solidFill>
                <a:srgbClr val="009DE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
                  <a:srgbClr val="FDC800"/>
                </a:buClr>
                <a:buSzPct val="200000"/>
                <a:buFontTx/>
                <a:buNone/>
                <a:tabLst/>
                <a:defRPr/>
              </a:pPr>
              <a:r>
                <a:rPr kumimoji="0" lang="fr-FR" sz="2000" b="1" i="0" u="none" strike="noStrike" kern="1200" cap="none" spc="0" normalizeH="0" baseline="0" noProof="0" dirty="0">
                  <a:ln>
                    <a:noFill/>
                  </a:ln>
                  <a:solidFill>
                    <a:srgbClr val="143C68"/>
                  </a:solidFill>
                  <a:effectLst/>
                  <a:uLnTx/>
                  <a:uFillTx/>
                  <a:latin typeface="Arial" panose="020B0604020202020204" pitchFamily="34" charset="0"/>
                  <a:ea typeface="+mn-ea"/>
                  <a:cs typeface="Arial" panose="020B0604020202020204" pitchFamily="34" charset="0"/>
                </a:rPr>
                <a:t>Validité</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jusqu’à la fin du nouveau programme Erasmus+ (2021-2027)</a:t>
              </a:r>
            </a:p>
          </p:txBody>
        </p:sp>
        <p:sp>
          <p:nvSpPr>
            <p:cNvPr id="9" name="Triangle 1">
              <a:extLst>
                <a:ext uri="{FF2B5EF4-FFF2-40B4-BE49-F238E27FC236}">
                  <a16:creationId xmlns:a16="http://schemas.microsoft.com/office/drawing/2014/main" id="{FD71125D-2DD7-7D48-AA19-950CF62B3B89}"/>
                </a:ext>
              </a:extLst>
            </p:cNvPr>
            <p:cNvSpPr/>
            <p:nvPr/>
          </p:nvSpPr>
          <p:spPr>
            <a:xfrm rot="10800000">
              <a:off x="2730911" y="3040192"/>
              <a:ext cx="798485" cy="449424"/>
            </a:xfrm>
            <a:prstGeom prst="triangl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riangle 13">
              <a:extLst>
                <a:ext uri="{FF2B5EF4-FFF2-40B4-BE49-F238E27FC236}">
                  <a16:creationId xmlns:a16="http://schemas.microsoft.com/office/drawing/2014/main" id="{5A9CFD6E-5CB0-7540-8232-DD0531075535}"/>
                </a:ext>
              </a:extLst>
            </p:cNvPr>
            <p:cNvSpPr/>
            <p:nvPr/>
          </p:nvSpPr>
          <p:spPr>
            <a:xfrm rot="10800000">
              <a:off x="5969046" y="3040192"/>
              <a:ext cx="798485" cy="449424"/>
            </a:xfrm>
            <a:prstGeom prst="triangl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riangle 14">
              <a:extLst>
                <a:ext uri="{FF2B5EF4-FFF2-40B4-BE49-F238E27FC236}">
                  <a16:creationId xmlns:a16="http://schemas.microsoft.com/office/drawing/2014/main" id="{AF33B5B8-DFA8-D044-9EA1-0E1ADD111934}"/>
                </a:ext>
              </a:extLst>
            </p:cNvPr>
            <p:cNvSpPr/>
            <p:nvPr/>
          </p:nvSpPr>
          <p:spPr>
            <a:xfrm rot="10800000">
              <a:off x="9207181" y="3040193"/>
              <a:ext cx="798485" cy="449424"/>
            </a:xfrm>
            <a:prstGeom prst="triangl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Titre 2">
            <a:extLst>
              <a:ext uri="{FF2B5EF4-FFF2-40B4-BE49-F238E27FC236}">
                <a16:creationId xmlns:a16="http://schemas.microsoft.com/office/drawing/2014/main" id="{EFD37D04-4F40-434F-86EE-464A0BBBE1D7}"/>
              </a:ext>
            </a:extLst>
          </p:cNvPr>
          <p:cNvSpPr>
            <a:spLocks noGrp="1"/>
          </p:cNvSpPr>
          <p:nvPr>
            <p:ph type="title"/>
          </p:nvPr>
        </p:nvSpPr>
        <p:spPr/>
        <p:txBody>
          <a:bodyPr/>
          <a:lstStyle/>
          <a:p>
            <a:r>
              <a:rPr lang="fr-FR" dirty="0"/>
              <a:t>La Charte ECHE : ticket d’entrée dans Erasmus+</a:t>
            </a:r>
          </a:p>
        </p:txBody>
      </p:sp>
    </p:spTree>
    <p:extLst>
      <p:ext uri="{BB962C8B-B14F-4D97-AF65-F5344CB8AC3E}">
        <p14:creationId xmlns:p14="http://schemas.microsoft.com/office/powerpoint/2010/main" val="20507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A55C9E3-85CD-4E9B-8A85-CBBA51216DC1}"/>
              </a:ext>
            </a:extLst>
          </p:cNvPr>
          <p:cNvPicPr>
            <a:picLocks noChangeAspect="1"/>
          </p:cNvPicPr>
          <p:nvPr/>
        </p:nvPicPr>
        <p:blipFill>
          <a:blip r:embed="rId3"/>
          <a:stretch>
            <a:fillRect/>
          </a:stretch>
        </p:blipFill>
        <p:spPr>
          <a:xfrm>
            <a:off x="1971531" y="0"/>
            <a:ext cx="8114184" cy="6464300"/>
          </a:xfrm>
          <a:prstGeom prst="rect">
            <a:avLst/>
          </a:prstGeom>
        </p:spPr>
      </p:pic>
    </p:spTree>
    <p:extLst>
      <p:ext uri="{BB962C8B-B14F-4D97-AF65-F5344CB8AC3E}">
        <p14:creationId xmlns:p14="http://schemas.microsoft.com/office/powerpoint/2010/main" val="2037769663"/>
      </p:ext>
    </p:extLst>
  </p:cSld>
  <p:clrMapOvr>
    <a:masterClrMapping/>
  </p:clrMapOvr>
</p:sld>
</file>

<file path=ppt/theme/theme1.xml><?xml version="1.0" encoding="utf-8"?>
<a:theme xmlns:a="http://schemas.openxmlformats.org/drawingml/2006/main" name="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PLATE E+ SUP 202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 SUP 2023" id="{8B07472A-73AB-49C5-AA5D-39709FAE4EB6}" vid="{F30853B3-0FED-4AA9-BE7A-BBBBE49D9081}"/>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5997</TotalTime>
  <Words>12461</Words>
  <Application>Microsoft Office PowerPoint</Application>
  <PresentationFormat>Grand écran</PresentationFormat>
  <Paragraphs>909</Paragraphs>
  <Slides>58</Slides>
  <Notes>58</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58</vt:i4>
      </vt:variant>
    </vt:vector>
  </HeadingPairs>
  <TitlesOfParts>
    <vt:vector size="73" baseType="lpstr">
      <vt:lpstr>Arial</vt:lpstr>
      <vt:lpstr>Arial Black</vt:lpstr>
      <vt:lpstr>Calibri</vt:lpstr>
      <vt:lpstr>Calibri Light</vt:lpstr>
      <vt:lpstr>Courier New</vt:lpstr>
      <vt:lpstr>Gotham Rounded Book</vt:lpstr>
      <vt:lpstr>Gotham Rounded Medium</vt:lpstr>
      <vt:lpstr>Open Sans</vt:lpstr>
      <vt:lpstr>SirinStencil</vt:lpstr>
      <vt:lpstr>Times New Roman</vt:lpstr>
      <vt:lpstr>Wingdings</vt:lpstr>
      <vt:lpstr>6_Thème Office</vt:lpstr>
      <vt:lpstr>11_Thème Office</vt:lpstr>
      <vt:lpstr>7_Thème Office</vt:lpstr>
      <vt:lpstr>TEMPLATE E+ SUP 2023</vt:lpstr>
      <vt:lpstr>Présentation PowerPoint</vt:lpstr>
      <vt:lpstr>Plan de la présentation</vt:lpstr>
      <vt:lpstr>Plan de la présentation</vt:lpstr>
      <vt:lpstr>AP ECHE 2025 : à retenir</vt:lpstr>
      <vt:lpstr>Comment utiliser ce diaporama ?</vt:lpstr>
      <vt:lpstr>Chronologie de l’appel à candidature ECHE</vt:lpstr>
      <vt:lpstr>Plan de la présentation</vt:lpstr>
      <vt:lpstr>La Charte ECHE : ticket d’entrée dans Erasmus+</vt:lpstr>
      <vt:lpstr>Présentation PowerPoint</vt:lpstr>
      <vt:lpstr>Quels sont les objectifs de la Charte ?</vt:lpstr>
      <vt:lpstr>Plan de la présentation</vt:lpstr>
      <vt:lpstr>Les fondamentaux de la Charte ECHE</vt:lpstr>
      <vt:lpstr>Présentation PowerPoint</vt:lpstr>
      <vt:lpstr>Plan de la présentation</vt:lpstr>
      <vt:lpstr>Procédure d’évaluation en 2 étapes</vt:lpstr>
      <vt:lpstr>1ère étape : les critères d’éligibilité formelle </vt:lpstr>
      <vt:lpstr>2ème étape : les critères d’évaluation qualitative</vt:lpstr>
      <vt:lpstr>Plan de la présentation</vt:lpstr>
      <vt:lpstr>Procédure de candidature : à retenir</vt:lpstr>
      <vt:lpstr>Formulaire de candidature (Partie A)</vt:lpstr>
      <vt:lpstr>Formulaire de candidature (Partie B)</vt:lpstr>
      <vt:lpstr>Un argumentaire en trois parties faisant écho aux trois critères d’attribution de la Charte</vt:lpstr>
      <vt:lpstr>Plan de la présentation</vt:lpstr>
      <vt:lpstr>Elaborer sa stratégie internationale d’établissement</vt:lpstr>
      <vt:lpstr>Quelles actions Erasmus+ souhaitez-vous mettre en place ?</vt:lpstr>
      <vt:lpstr>Et dans 5 ans ? N’hésitez pas à vous projeter !</vt:lpstr>
      <vt:lpstr>Des éléments de contexte politique auxquels se référer</vt:lpstr>
      <vt:lpstr>Quels effets au sein de votre structure ?</vt:lpstr>
      <vt:lpstr>Quels effets au sein de votre structure ?</vt:lpstr>
      <vt:lpstr>Plan de la présentation</vt:lpstr>
      <vt:lpstr>Travailler en mode projet</vt:lpstr>
      <vt:lpstr>Commencer par mobiliser une équipe</vt:lpstr>
      <vt:lpstr>Organiser sa gestion de projet</vt:lpstr>
      <vt:lpstr>Plan de la présentation</vt:lpstr>
      <vt:lpstr>Reconnaissance des  acquis d’apprentissage (1/5) : objectifs</vt:lpstr>
      <vt:lpstr>Reconnaissance des  acquis d’apprentissage (2/5) : procédures à mettre en place</vt:lpstr>
      <vt:lpstr>Reconnaissance des  acquis d’apprentissage (3/5) : outils mis à disposition par la Commission européenne</vt:lpstr>
      <vt:lpstr>Reconnaissance des  acquis d’apprentissage (4/5) : équivalents au système ECTS</vt:lpstr>
      <vt:lpstr>Reconnaissance des acquis d’apprentissage (5/5) : le supplément au diplôme</vt:lpstr>
      <vt:lpstr>Les priorités du programme Erasmus+ 2021-2027 …</vt:lpstr>
      <vt:lpstr>Inclusion</vt:lpstr>
      <vt:lpstr>Transition numérique</vt:lpstr>
      <vt:lpstr>Transition numérique</vt:lpstr>
      <vt:lpstr>Transition numérique</vt:lpstr>
      <vt:lpstr>Transition écologique</vt:lpstr>
      <vt:lpstr>Citoyenneté européenne et participation à la vie démocratique</vt:lpstr>
      <vt:lpstr>Plan de la présentation</vt:lpstr>
      <vt:lpstr>Mots-clés</vt:lpstr>
      <vt:lpstr>Conduire une réflexion globale au niveau de l’établissement</vt:lpstr>
      <vt:lpstr>S’appuyer sur les coopérations, partenariats et pratiques déjà existants</vt:lpstr>
      <vt:lpstr>Penser stratégique</vt:lpstr>
      <vt:lpstr>Rester cohérent avec l’esprit du programme Erasmus+</vt:lpstr>
      <vt:lpstr>Plan de la présentation</vt:lpstr>
      <vt:lpstr>Mon Projet Erasmus+ et la fiche action ECHE (1/2)</vt:lpstr>
      <vt:lpstr>Mon Projet Erasmus+ et la fiche action ECHE (2/2)</vt:lpstr>
      <vt:lpstr>Ressources incontournables</vt:lpstr>
      <vt:lpstr>Près de chez vous, un Développeur Erasmus+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Morgane Praud</cp:lastModifiedBy>
  <cp:revision>402</cp:revision>
  <cp:lastPrinted>2023-11-06T14:34:05Z</cp:lastPrinted>
  <dcterms:created xsi:type="dcterms:W3CDTF">2019-05-13T08:27:52Z</dcterms:created>
  <dcterms:modified xsi:type="dcterms:W3CDTF">2026-01-16T11:11:22Z</dcterms:modified>
</cp:coreProperties>
</file>